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879CC-1F48-46F0-89A0-3A1388990DD3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EB701D3-C01C-481E-A81D-34D89BCE0945}">
      <dgm:prSet custT="1"/>
      <dgm:spPr/>
      <dgm:t>
        <a:bodyPr/>
        <a:lstStyle/>
        <a:p>
          <a:pPr algn="just"/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It helps to go beyond listing similarities and differences. The learners  should also think about why these similarities and differences matter.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838CA-19C9-40CF-A816-E436BDF0598E}" type="parTrans" cxnId="{BD93071D-FEF4-453C-9F52-5E5914A70086}">
      <dgm:prSet/>
      <dgm:spPr/>
      <dgm:t>
        <a:bodyPr/>
        <a:lstStyle/>
        <a:p>
          <a:endParaRPr lang="en-US"/>
        </a:p>
      </dgm:t>
    </dgm:pt>
    <dgm:pt modelId="{76B683E7-25BD-4B88-988E-EF614B5D19D3}" type="sibTrans" cxnId="{BD93071D-FEF4-453C-9F52-5E5914A70086}">
      <dgm:prSet/>
      <dgm:spPr/>
      <dgm:t>
        <a:bodyPr/>
        <a:lstStyle/>
        <a:p>
          <a:endParaRPr lang="en-US"/>
        </a:p>
      </dgm:t>
    </dgm:pt>
    <dgm:pt modelId="{B2C25E0F-A4E0-4318-9014-1446734C131E}">
      <dgm:prSet custT="1"/>
      <dgm:spPr/>
      <dgm:t>
        <a:bodyPr/>
        <a:lstStyle/>
        <a:p>
          <a:pPr algn="just"/>
          <a:r>
            <a:rPr lang="en-IN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Ask questions like: What does the difference in motivation between Hamlet and Macbeth reveal about their personalities?</a:t>
          </a:r>
          <a:endParaRPr lang="en-US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4CA68-9820-4324-9952-0D78F138995E}" type="parTrans" cxnId="{6F0487FD-64B6-4BA7-871E-062EDDAFCD14}">
      <dgm:prSet/>
      <dgm:spPr/>
      <dgm:t>
        <a:bodyPr/>
        <a:lstStyle/>
        <a:p>
          <a:endParaRPr lang="en-US"/>
        </a:p>
      </dgm:t>
    </dgm:pt>
    <dgm:pt modelId="{B42DBC46-3C94-4B07-A3C7-3D9C412B0662}" type="sibTrans" cxnId="{6F0487FD-64B6-4BA7-871E-062EDDAFCD14}">
      <dgm:prSet/>
      <dgm:spPr/>
      <dgm:t>
        <a:bodyPr/>
        <a:lstStyle/>
        <a:p>
          <a:endParaRPr lang="en-US"/>
        </a:p>
      </dgm:t>
    </dgm:pt>
    <dgm:pt modelId="{795CA769-0BD0-A442-8F68-EFA7CF279008}" type="pres">
      <dgm:prSet presAssocID="{64D879CC-1F48-46F0-89A0-3A1388990DD3}" presName="linear" presStyleCnt="0">
        <dgm:presLayoutVars>
          <dgm:animLvl val="lvl"/>
          <dgm:resizeHandles val="exact"/>
        </dgm:presLayoutVars>
      </dgm:prSet>
      <dgm:spPr/>
    </dgm:pt>
    <dgm:pt modelId="{25598965-7CAA-FA46-B524-817A379E0F54}" type="pres">
      <dgm:prSet presAssocID="{0EB701D3-C01C-481E-A81D-34D89BCE09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48FD48C-0A30-1847-95B0-68C7725E4D21}" type="pres">
      <dgm:prSet presAssocID="{76B683E7-25BD-4B88-988E-EF614B5D19D3}" presName="spacer" presStyleCnt="0"/>
      <dgm:spPr/>
    </dgm:pt>
    <dgm:pt modelId="{8186A4F9-9A24-3F4F-8EDE-4EC94DABA2AE}" type="pres">
      <dgm:prSet presAssocID="{B2C25E0F-A4E0-4318-9014-1446734C131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D93071D-FEF4-453C-9F52-5E5914A70086}" srcId="{64D879CC-1F48-46F0-89A0-3A1388990DD3}" destId="{0EB701D3-C01C-481E-A81D-34D89BCE0945}" srcOrd="0" destOrd="0" parTransId="{027838CA-19C9-40CF-A816-E436BDF0598E}" sibTransId="{76B683E7-25BD-4B88-988E-EF614B5D19D3}"/>
    <dgm:cxn modelId="{6561B52A-AB4A-5441-888D-2F236BB97D72}" type="presOf" srcId="{B2C25E0F-A4E0-4318-9014-1446734C131E}" destId="{8186A4F9-9A24-3F4F-8EDE-4EC94DABA2AE}" srcOrd="0" destOrd="0" presId="urn:microsoft.com/office/officeart/2005/8/layout/vList2"/>
    <dgm:cxn modelId="{2AD58F44-595B-E245-BF3B-2C0998779596}" type="presOf" srcId="{0EB701D3-C01C-481E-A81D-34D89BCE0945}" destId="{25598965-7CAA-FA46-B524-817A379E0F54}" srcOrd="0" destOrd="0" presId="urn:microsoft.com/office/officeart/2005/8/layout/vList2"/>
    <dgm:cxn modelId="{3248C4E1-2440-AB46-AF4E-7952FF27295E}" type="presOf" srcId="{64D879CC-1F48-46F0-89A0-3A1388990DD3}" destId="{795CA769-0BD0-A442-8F68-EFA7CF279008}" srcOrd="0" destOrd="0" presId="urn:microsoft.com/office/officeart/2005/8/layout/vList2"/>
    <dgm:cxn modelId="{6F0487FD-64B6-4BA7-871E-062EDDAFCD14}" srcId="{64D879CC-1F48-46F0-89A0-3A1388990DD3}" destId="{B2C25E0F-A4E0-4318-9014-1446734C131E}" srcOrd="1" destOrd="0" parTransId="{F294CA68-9820-4324-9952-0D78F138995E}" sibTransId="{B42DBC46-3C94-4B07-A3C7-3D9C412B0662}"/>
    <dgm:cxn modelId="{20CACEE0-7E7F-1D4C-AF2C-79D9D6B362B3}" type="presParOf" srcId="{795CA769-0BD0-A442-8F68-EFA7CF279008}" destId="{25598965-7CAA-FA46-B524-817A379E0F54}" srcOrd="0" destOrd="0" presId="urn:microsoft.com/office/officeart/2005/8/layout/vList2"/>
    <dgm:cxn modelId="{5BAE39AB-DD3D-BA42-80BD-7746B5A1D118}" type="presParOf" srcId="{795CA769-0BD0-A442-8F68-EFA7CF279008}" destId="{048FD48C-0A30-1847-95B0-68C7725E4D21}" srcOrd="1" destOrd="0" presId="urn:microsoft.com/office/officeart/2005/8/layout/vList2"/>
    <dgm:cxn modelId="{94E62500-4245-624E-AF75-F9CD409126B7}" type="presParOf" srcId="{795CA769-0BD0-A442-8F68-EFA7CF279008}" destId="{8186A4F9-9A24-3F4F-8EDE-4EC94DABA2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D5034-51FE-48BF-849C-3D6AC185DAF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701CCA-3F9B-4FD8-B79B-47F369EC009D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Introduce phrases and words </a:t>
          </a:r>
          <a:r>
            <a:rPr lang="en-IN" b="1" i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useful</a:t>
          </a:r>
          <a:r>
            <a:rPr lang="en-IN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in comparing and contrasting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F7A29-1222-4716-82A1-AC9C4E8810F0}" type="parTrans" cxnId="{D14E0C15-69E4-4A07-9299-ADCD995CC050}">
      <dgm:prSet/>
      <dgm:spPr/>
      <dgm:t>
        <a:bodyPr/>
        <a:lstStyle/>
        <a:p>
          <a:endParaRPr lang="en-US"/>
        </a:p>
      </dgm:t>
    </dgm:pt>
    <dgm:pt modelId="{BB0F576E-8DEA-480D-B210-704E904D7445}" type="sibTrans" cxnId="{D14E0C15-69E4-4A07-9299-ADCD995CC050}">
      <dgm:prSet/>
      <dgm:spPr/>
      <dgm:t>
        <a:bodyPr/>
        <a:lstStyle/>
        <a:p>
          <a:endParaRPr lang="en-US"/>
        </a:p>
      </dgm:t>
    </dgm:pt>
    <dgm:pt modelId="{E026EC19-48D6-436F-9F34-24444B76CD9F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Similarity words: </a:t>
          </a:r>
          <a:r>
            <a:rPr lang="en-IN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similarly, likewise, both, in the same way.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7167D-4BC7-41D4-BDAE-99A349C506BD}" type="parTrans" cxnId="{5A611BD7-19B1-41A0-A8F7-5A3989C347FA}">
      <dgm:prSet/>
      <dgm:spPr/>
      <dgm:t>
        <a:bodyPr/>
        <a:lstStyle/>
        <a:p>
          <a:endParaRPr lang="en-US"/>
        </a:p>
      </dgm:t>
    </dgm:pt>
    <dgm:pt modelId="{1880C084-94F6-4E0F-9F3D-A07A94E04BA0}" type="sibTrans" cxnId="{5A611BD7-19B1-41A0-A8F7-5A3989C347FA}">
      <dgm:prSet/>
      <dgm:spPr/>
      <dgm:t>
        <a:bodyPr/>
        <a:lstStyle/>
        <a:p>
          <a:endParaRPr lang="en-US"/>
        </a:p>
      </dgm:t>
    </dgm:pt>
    <dgm:pt modelId="{FB2F48E3-54FA-49CE-BDB5-C11EE759B060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Contrast words: </a:t>
          </a:r>
          <a:r>
            <a:rPr lang="en-IN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however, on the other hand, unlike, whereas.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C4E5E-F2D1-4533-B77B-6764AB6B4599}" type="parTrans" cxnId="{2346FEA4-4A2A-4C52-9365-94604C4D0935}">
      <dgm:prSet/>
      <dgm:spPr/>
      <dgm:t>
        <a:bodyPr/>
        <a:lstStyle/>
        <a:p>
          <a:endParaRPr lang="en-US"/>
        </a:p>
      </dgm:t>
    </dgm:pt>
    <dgm:pt modelId="{E47EF113-46C9-4241-8A3E-8DBAB35942D6}" type="sibTrans" cxnId="{2346FEA4-4A2A-4C52-9365-94604C4D0935}">
      <dgm:prSet/>
      <dgm:spPr/>
      <dgm:t>
        <a:bodyPr/>
        <a:lstStyle/>
        <a:p>
          <a:endParaRPr lang="en-US"/>
        </a:p>
      </dgm:t>
    </dgm:pt>
    <dgm:pt modelId="{E8B78AE2-1137-8349-A4A1-8A311E81D249}" type="pres">
      <dgm:prSet presAssocID="{C0BD5034-51FE-48BF-849C-3D6AC185DAF5}" presName="Name0" presStyleCnt="0">
        <dgm:presLayoutVars>
          <dgm:dir/>
          <dgm:animLvl val="lvl"/>
          <dgm:resizeHandles val="exact"/>
        </dgm:presLayoutVars>
      </dgm:prSet>
      <dgm:spPr/>
    </dgm:pt>
    <dgm:pt modelId="{215A9DED-189E-1B48-87E4-10C1BBA20103}" type="pres">
      <dgm:prSet presAssocID="{16701CCA-3F9B-4FD8-B79B-47F369EC009D}" presName="linNode" presStyleCnt="0"/>
      <dgm:spPr/>
    </dgm:pt>
    <dgm:pt modelId="{2E977305-DCD8-DA47-ACA0-B5A678CD7F77}" type="pres">
      <dgm:prSet presAssocID="{16701CCA-3F9B-4FD8-B79B-47F369EC009D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61EBC5C8-140B-E846-8D64-2BA05420A6C9}" type="pres">
      <dgm:prSet presAssocID="{BB0F576E-8DEA-480D-B210-704E904D7445}" presName="sp" presStyleCnt="0"/>
      <dgm:spPr/>
    </dgm:pt>
    <dgm:pt modelId="{A1283812-F4DD-7344-BCCA-D3BDFBFFFF1C}" type="pres">
      <dgm:prSet presAssocID="{E026EC19-48D6-436F-9F34-24444B76CD9F}" presName="linNode" presStyleCnt="0"/>
      <dgm:spPr/>
    </dgm:pt>
    <dgm:pt modelId="{686DA5DE-61D0-754F-99DA-4A3C99675FA8}" type="pres">
      <dgm:prSet presAssocID="{E026EC19-48D6-436F-9F34-24444B76CD9F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11FB013F-9687-284A-9CB1-93DD19F347D3}" type="pres">
      <dgm:prSet presAssocID="{1880C084-94F6-4E0F-9F3D-A07A94E04BA0}" presName="sp" presStyleCnt="0"/>
      <dgm:spPr/>
    </dgm:pt>
    <dgm:pt modelId="{8B403579-6D02-6D47-999A-574C7A257F48}" type="pres">
      <dgm:prSet presAssocID="{FB2F48E3-54FA-49CE-BDB5-C11EE759B060}" presName="linNode" presStyleCnt="0"/>
      <dgm:spPr/>
    </dgm:pt>
    <dgm:pt modelId="{9B6C95DA-1643-3A4D-BCD0-457A8E49C623}" type="pres">
      <dgm:prSet presAssocID="{FB2F48E3-54FA-49CE-BDB5-C11EE759B060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D14E0C15-69E4-4A07-9299-ADCD995CC050}" srcId="{C0BD5034-51FE-48BF-849C-3D6AC185DAF5}" destId="{16701CCA-3F9B-4FD8-B79B-47F369EC009D}" srcOrd="0" destOrd="0" parTransId="{79EF7A29-1222-4716-82A1-AC9C4E8810F0}" sibTransId="{BB0F576E-8DEA-480D-B210-704E904D7445}"/>
    <dgm:cxn modelId="{C21C476D-8706-544B-94A6-B1AFC1D1A49B}" type="presOf" srcId="{16701CCA-3F9B-4FD8-B79B-47F369EC009D}" destId="{2E977305-DCD8-DA47-ACA0-B5A678CD7F77}" srcOrd="0" destOrd="0" presId="urn:microsoft.com/office/officeart/2005/8/layout/vList5"/>
    <dgm:cxn modelId="{20DC46A3-947F-3649-A3BB-E3011279D19D}" type="presOf" srcId="{E026EC19-48D6-436F-9F34-24444B76CD9F}" destId="{686DA5DE-61D0-754F-99DA-4A3C99675FA8}" srcOrd="0" destOrd="0" presId="urn:microsoft.com/office/officeart/2005/8/layout/vList5"/>
    <dgm:cxn modelId="{2346FEA4-4A2A-4C52-9365-94604C4D0935}" srcId="{C0BD5034-51FE-48BF-849C-3D6AC185DAF5}" destId="{FB2F48E3-54FA-49CE-BDB5-C11EE759B060}" srcOrd="2" destOrd="0" parTransId="{97AC4E5E-F2D1-4533-B77B-6764AB6B4599}" sibTransId="{E47EF113-46C9-4241-8A3E-8DBAB35942D6}"/>
    <dgm:cxn modelId="{6C0F5DBC-C4EA-F940-99CD-02144A2F0BA6}" type="presOf" srcId="{C0BD5034-51FE-48BF-849C-3D6AC185DAF5}" destId="{E8B78AE2-1137-8349-A4A1-8A311E81D249}" srcOrd="0" destOrd="0" presId="urn:microsoft.com/office/officeart/2005/8/layout/vList5"/>
    <dgm:cxn modelId="{82F5F6D1-A95B-DE43-B4CB-8937D0BA0859}" type="presOf" srcId="{FB2F48E3-54FA-49CE-BDB5-C11EE759B060}" destId="{9B6C95DA-1643-3A4D-BCD0-457A8E49C623}" srcOrd="0" destOrd="0" presId="urn:microsoft.com/office/officeart/2005/8/layout/vList5"/>
    <dgm:cxn modelId="{5A611BD7-19B1-41A0-A8F7-5A3989C347FA}" srcId="{C0BD5034-51FE-48BF-849C-3D6AC185DAF5}" destId="{E026EC19-48D6-436F-9F34-24444B76CD9F}" srcOrd="1" destOrd="0" parTransId="{4977167D-4BC7-41D4-BDAE-99A349C506BD}" sibTransId="{1880C084-94F6-4E0F-9F3D-A07A94E04BA0}"/>
    <dgm:cxn modelId="{37D9C45E-A33D-BE4B-A6E9-453114FE3C11}" type="presParOf" srcId="{E8B78AE2-1137-8349-A4A1-8A311E81D249}" destId="{215A9DED-189E-1B48-87E4-10C1BBA20103}" srcOrd="0" destOrd="0" presId="urn:microsoft.com/office/officeart/2005/8/layout/vList5"/>
    <dgm:cxn modelId="{DD697DDA-37FB-1847-9D4B-7D71050296BC}" type="presParOf" srcId="{215A9DED-189E-1B48-87E4-10C1BBA20103}" destId="{2E977305-DCD8-DA47-ACA0-B5A678CD7F77}" srcOrd="0" destOrd="0" presId="urn:microsoft.com/office/officeart/2005/8/layout/vList5"/>
    <dgm:cxn modelId="{36053E2B-3B92-944C-AF0F-1BD5DCD06163}" type="presParOf" srcId="{E8B78AE2-1137-8349-A4A1-8A311E81D249}" destId="{61EBC5C8-140B-E846-8D64-2BA05420A6C9}" srcOrd="1" destOrd="0" presId="urn:microsoft.com/office/officeart/2005/8/layout/vList5"/>
    <dgm:cxn modelId="{9F1B9E90-84CD-EF4B-A426-01EC9B7879F7}" type="presParOf" srcId="{E8B78AE2-1137-8349-A4A1-8A311E81D249}" destId="{A1283812-F4DD-7344-BCCA-D3BDFBFFFF1C}" srcOrd="2" destOrd="0" presId="urn:microsoft.com/office/officeart/2005/8/layout/vList5"/>
    <dgm:cxn modelId="{1601DD0C-7EEF-634D-B8A6-99873DE276B9}" type="presParOf" srcId="{A1283812-F4DD-7344-BCCA-D3BDFBFFFF1C}" destId="{686DA5DE-61D0-754F-99DA-4A3C99675FA8}" srcOrd="0" destOrd="0" presId="urn:microsoft.com/office/officeart/2005/8/layout/vList5"/>
    <dgm:cxn modelId="{AC7DD973-3807-214F-B35C-29D3CC08C8BB}" type="presParOf" srcId="{E8B78AE2-1137-8349-A4A1-8A311E81D249}" destId="{11FB013F-9687-284A-9CB1-93DD19F347D3}" srcOrd="3" destOrd="0" presId="urn:microsoft.com/office/officeart/2005/8/layout/vList5"/>
    <dgm:cxn modelId="{47932190-2233-544B-92E2-E4C445BF274E}" type="presParOf" srcId="{E8B78AE2-1137-8349-A4A1-8A311E81D249}" destId="{8B403579-6D02-6D47-999A-574C7A257F48}" srcOrd="4" destOrd="0" presId="urn:microsoft.com/office/officeart/2005/8/layout/vList5"/>
    <dgm:cxn modelId="{40012AC4-27FE-814E-BA3B-8AE4A481EC47}" type="presParOf" srcId="{8B403579-6D02-6D47-999A-574C7A257F48}" destId="{9B6C95DA-1643-3A4D-BCD0-457A8E49C6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0D346-490A-4C45-BE33-69CD442A6850}" type="doc">
      <dgm:prSet loTypeId="urn:microsoft.com/office/officeart/2005/8/layout/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AF5AF33-7E34-4B3E-87E0-54EB55D390B0}">
      <dgm:prSet/>
      <dgm:spPr/>
      <dgm:t>
        <a:bodyPr/>
        <a:lstStyle/>
        <a:p>
          <a:pPr>
            <a:lnSpc>
              <a:spcPct val="150000"/>
            </a:lnSpc>
          </a:pPr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How comparing and contrasting is used in everyday decision-making (e.g., choosing between two career paths, products, or political candidates).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896BC-7022-472B-9672-3C94488B4B81}" type="parTrans" cxnId="{3934D09F-E561-43D0-9BBC-7A7D041A0CB8}">
      <dgm:prSet/>
      <dgm:spPr/>
      <dgm:t>
        <a:bodyPr/>
        <a:lstStyle/>
        <a:p>
          <a:endParaRPr lang="en-US"/>
        </a:p>
      </dgm:t>
    </dgm:pt>
    <dgm:pt modelId="{F87BF30E-4771-4179-A039-333C117CA7FF}" type="sibTrans" cxnId="{3934D09F-E561-43D0-9BBC-7A7D041A0CB8}">
      <dgm:prSet/>
      <dgm:spPr/>
      <dgm:t>
        <a:bodyPr/>
        <a:lstStyle/>
        <a:p>
          <a:endParaRPr lang="en-US"/>
        </a:p>
      </dgm:t>
    </dgm:pt>
    <dgm:pt modelId="{3DE7CB28-5C1B-4978-A9B5-211320B2F26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This helps the learners to see the value of the skill beyond the classroom.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D2C6E-9D56-41ED-AEEE-A342B874354F}" type="parTrans" cxnId="{BC45ACFD-C8A1-4435-A87E-4A3AC4C954D1}">
      <dgm:prSet/>
      <dgm:spPr/>
      <dgm:t>
        <a:bodyPr/>
        <a:lstStyle/>
        <a:p>
          <a:endParaRPr lang="en-US"/>
        </a:p>
      </dgm:t>
    </dgm:pt>
    <dgm:pt modelId="{12C9CE42-E661-4F34-9B78-C10822EB884B}" type="sibTrans" cxnId="{BC45ACFD-C8A1-4435-A87E-4A3AC4C954D1}">
      <dgm:prSet/>
      <dgm:spPr/>
      <dgm:t>
        <a:bodyPr/>
        <a:lstStyle/>
        <a:p>
          <a:endParaRPr lang="en-US"/>
        </a:p>
      </dgm:t>
    </dgm:pt>
    <dgm:pt modelId="{D2747FDC-6393-0A4B-B6E4-D5EFB7FF9AC2}" type="pres">
      <dgm:prSet presAssocID="{4890D346-490A-4C45-BE33-69CD442A6850}" presName="diagram" presStyleCnt="0">
        <dgm:presLayoutVars>
          <dgm:dir/>
          <dgm:resizeHandles val="exact"/>
        </dgm:presLayoutVars>
      </dgm:prSet>
      <dgm:spPr/>
    </dgm:pt>
    <dgm:pt modelId="{779DA3CA-68BD-B241-BE79-1D6018118C15}" type="pres">
      <dgm:prSet presAssocID="{9AF5AF33-7E34-4B3E-87E0-54EB55D390B0}" presName="node" presStyleLbl="node1" presStyleIdx="0" presStyleCnt="2" custScaleX="140049" custScaleY="194290">
        <dgm:presLayoutVars>
          <dgm:bulletEnabled val="1"/>
        </dgm:presLayoutVars>
      </dgm:prSet>
      <dgm:spPr/>
    </dgm:pt>
    <dgm:pt modelId="{50DFCBCC-FC69-8D45-AB8A-9121B767B883}" type="pres">
      <dgm:prSet presAssocID="{F87BF30E-4771-4179-A039-333C117CA7FF}" presName="sibTrans" presStyleLbl="sibTrans2D1" presStyleIdx="0" presStyleCnt="1"/>
      <dgm:spPr/>
    </dgm:pt>
    <dgm:pt modelId="{1269FD23-5F2C-8840-9D90-65008111163C}" type="pres">
      <dgm:prSet presAssocID="{F87BF30E-4771-4179-A039-333C117CA7FF}" presName="connectorText" presStyleLbl="sibTrans2D1" presStyleIdx="0" presStyleCnt="1"/>
      <dgm:spPr/>
    </dgm:pt>
    <dgm:pt modelId="{624CE765-3549-C04D-92E4-2525A682962B}" type="pres">
      <dgm:prSet presAssocID="{3DE7CB28-5C1B-4978-A9B5-211320B2F26E}" presName="node" presStyleLbl="node1" presStyleIdx="1" presStyleCnt="2" custScaleY="195267">
        <dgm:presLayoutVars>
          <dgm:bulletEnabled val="1"/>
        </dgm:presLayoutVars>
      </dgm:prSet>
      <dgm:spPr/>
    </dgm:pt>
  </dgm:ptLst>
  <dgm:cxnLst>
    <dgm:cxn modelId="{22E3A693-37DC-2D47-9DDA-3DE0717EEB31}" type="presOf" srcId="{9AF5AF33-7E34-4B3E-87E0-54EB55D390B0}" destId="{779DA3CA-68BD-B241-BE79-1D6018118C15}" srcOrd="0" destOrd="0" presId="urn:microsoft.com/office/officeart/2005/8/layout/process5"/>
    <dgm:cxn modelId="{5262AB95-5D1B-CA40-B310-F0F7FFDF42A4}" type="presOf" srcId="{4890D346-490A-4C45-BE33-69CD442A6850}" destId="{D2747FDC-6393-0A4B-B6E4-D5EFB7FF9AC2}" srcOrd="0" destOrd="0" presId="urn:microsoft.com/office/officeart/2005/8/layout/process5"/>
    <dgm:cxn modelId="{3934D09F-E561-43D0-9BBC-7A7D041A0CB8}" srcId="{4890D346-490A-4C45-BE33-69CD442A6850}" destId="{9AF5AF33-7E34-4B3E-87E0-54EB55D390B0}" srcOrd="0" destOrd="0" parTransId="{D67896BC-7022-472B-9672-3C94488B4B81}" sibTransId="{F87BF30E-4771-4179-A039-333C117CA7FF}"/>
    <dgm:cxn modelId="{DCD2FDB8-2DB8-AB4B-A28C-410EE09438A3}" type="presOf" srcId="{F87BF30E-4771-4179-A039-333C117CA7FF}" destId="{50DFCBCC-FC69-8D45-AB8A-9121B767B883}" srcOrd="0" destOrd="0" presId="urn:microsoft.com/office/officeart/2005/8/layout/process5"/>
    <dgm:cxn modelId="{D02C38F0-9018-AB4C-B58E-D6C4F1E55480}" type="presOf" srcId="{F87BF30E-4771-4179-A039-333C117CA7FF}" destId="{1269FD23-5F2C-8840-9D90-65008111163C}" srcOrd="1" destOrd="0" presId="urn:microsoft.com/office/officeart/2005/8/layout/process5"/>
    <dgm:cxn modelId="{36D1E0F0-DE2B-8F43-B87E-BAD44CDAC11B}" type="presOf" srcId="{3DE7CB28-5C1B-4978-A9B5-211320B2F26E}" destId="{624CE765-3549-C04D-92E4-2525A682962B}" srcOrd="0" destOrd="0" presId="urn:microsoft.com/office/officeart/2005/8/layout/process5"/>
    <dgm:cxn modelId="{BC45ACFD-C8A1-4435-A87E-4A3AC4C954D1}" srcId="{4890D346-490A-4C45-BE33-69CD442A6850}" destId="{3DE7CB28-5C1B-4978-A9B5-211320B2F26E}" srcOrd="1" destOrd="0" parTransId="{667D2C6E-9D56-41ED-AEEE-A342B874354F}" sibTransId="{12C9CE42-E661-4F34-9B78-C10822EB884B}"/>
    <dgm:cxn modelId="{DB86F465-63E4-B84B-A661-690EDE26648D}" type="presParOf" srcId="{D2747FDC-6393-0A4B-B6E4-D5EFB7FF9AC2}" destId="{779DA3CA-68BD-B241-BE79-1D6018118C15}" srcOrd="0" destOrd="0" presId="urn:microsoft.com/office/officeart/2005/8/layout/process5"/>
    <dgm:cxn modelId="{16E3605E-4950-9345-A532-8001171FCF4F}" type="presParOf" srcId="{D2747FDC-6393-0A4B-B6E4-D5EFB7FF9AC2}" destId="{50DFCBCC-FC69-8D45-AB8A-9121B767B883}" srcOrd="1" destOrd="0" presId="urn:microsoft.com/office/officeart/2005/8/layout/process5"/>
    <dgm:cxn modelId="{0C79AA7B-9DD0-314A-8975-595C29F6DEF4}" type="presParOf" srcId="{50DFCBCC-FC69-8D45-AB8A-9121B767B883}" destId="{1269FD23-5F2C-8840-9D90-65008111163C}" srcOrd="0" destOrd="0" presId="urn:microsoft.com/office/officeart/2005/8/layout/process5"/>
    <dgm:cxn modelId="{B6F15413-BCB3-904E-8188-F301CA4CAAA9}" type="presParOf" srcId="{D2747FDC-6393-0A4B-B6E4-D5EFB7FF9AC2}" destId="{624CE765-3549-C04D-92E4-2525A682962B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98965-7CAA-FA46-B524-817A379E0F54}">
      <dsp:nvSpPr>
        <dsp:cNvPr id="0" name=""/>
        <dsp:cNvSpPr/>
      </dsp:nvSpPr>
      <dsp:spPr>
        <a:xfrm>
          <a:off x="0" y="206275"/>
          <a:ext cx="8193017" cy="25877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helps to go beyond listing similarities and differences. The learners  should also think about why these similarities and differences matter.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325" y="332600"/>
        <a:ext cx="7940367" cy="2335129"/>
      </dsp:txXfrm>
    </dsp:sp>
    <dsp:sp modelId="{8186A4F9-9A24-3F4F-8EDE-4EC94DABA2AE}">
      <dsp:nvSpPr>
        <dsp:cNvPr id="0" name=""/>
        <dsp:cNvSpPr/>
      </dsp:nvSpPr>
      <dsp:spPr>
        <a:xfrm>
          <a:off x="0" y="2981254"/>
          <a:ext cx="8193017" cy="25877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Ask questions like: What does the difference in motivation between Hamlet and Macbeth reveal about their personalities?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325" y="3107579"/>
        <a:ext cx="7940367" cy="2335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77305-DCD8-DA47-ACA0-B5A678CD7F77}">
      <dsp:nvSpPr>
        <dsp:cNvPr id="0" name=""/>
        <dsp:cNvSpPr/>
      </dsp:nvSpPr>
      <dsp:spPr>
        <a:xfrm>
          <a:off x="4005" y="2744"/>
          <a:ext cx="8202538" cy="1811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Introduce phrases and words </a:t>
          </a:r>
          <a:r>
            <a:rPr lang="en-IN" sz="3900" b="1" i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useful</a:t>
          </a:r>
          <a:r>
            <a:rPr lang="en-IN" sz="39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 comparing and contrasting</a:t>
          </a:r>
          <a:endParaRPr lang="en-US" sz="3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425" y="91164"/>
        <a:ext cx="8025698" cy="1634457"/>
      </dsp:txXfrm>
    </dsp:sp>
    <dsp:sp modelId="{686DA5DE-61D0-754F-99DA-4A3C99675FA8}">
      <dsp:nvSpPr>
        <dsp:cNvPr id="0" name=""/>
        <dsp:cNvSpPr/>
      </dsp:nvSpPr>
      <dsp:spPr>
        <a:xfrm>
          <a:off x="4005" y="1904606"/>
          <a:ext cx="8202538" cy="1811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Similarity words: </a:t>
          </a:r>
          <a:r>
            <a:rPr lang="en-IN" sz="39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similarly, likewise, both, in the same way.</a:t>
          </a:r>
          <a:endParaRPr lang="en-US" sz="3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425" y="1993026"/>
        <a:ext cx="8025698" cy="1634457"/>
      </dsp:txXfrm>
    </dsp:sp>
    <dsp:sp modelId="{9B6C95DA-1643-3A4D-BCD0-457A8E49C623}">
      <dsp:nvSpPr>
        <dsp:cNvPr id="0" name=""/>
        <dsp:cNvSpPr/>
      </dsp:nvSpPr>
      <dsp:spPr>
        <a:xfrm>
          <a:off x="4005" y="3806468"/>
          <a:ext cx="8202538" cy="1811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Contrast words: </a:t>
          </a:r>
          <a:r>
            <a:rPr lang="en-IN" sz="39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however, on the other hand, unlike, whereas.</a:t>
          </a:r>
          <a:endParaRPr lang="en-US" sz="3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425" y="3894888"/>
        <a:ext cx="8025698" cy="1634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DA3CA-68BD-B241-BE79-1D6018118C15}">
      <dsp:nvSpPr>
        <dsp:cNvPr id="0" name=""/>
        <dsp:cNvSpPr/>
      </dsp:nvSpPr>
      <dsp:spPr>
        <a:xfrm>
          <a:off x="2396" y="377966"/>
          <a:ext cx="5829542" cy="4852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How comparing and contrasting is used in everyday decision-making (e.g., choosing between two career paths, products, or political candidates).</a:t>
          </a:r>
          <a:endParaRPr lang="en-US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518" y="520088"/>
        <a:ext cx="5545298" cy="4568150"/>
      </dsp:txXfrm>
    </dsp:sp>
    <dsp:sp modelId="{50DFCBCC-FC69-8D45-AB8A-9121B767B883}">
      <dsp:nvSpPr>
        <dsp:cNvPr id="0" name=""/>
        <dsp:cNvSpPr/>
      </dsp:nvSpPr>
      <dsp:spPr>
        <a:xfrm>
          <a:off x="6198238" y="2288013"/>
          <a:ext cx="882450" cy="1032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198238" y="2494473"/>
        <a:ext cx="617715" cy="619380"/>
      </dsp:txXfrm>
    </dsp:sp>
    <dsp:sp modelId="{624CE765-3549-C04D-92E4-2525A682962B}">
      <dsp:nvSpPr>
        <dsp:cNvPr id="0" name=""/>
        <dsp:cNvSpPr/>
      </dsp:nvSpPr>
      <dsp:spPr>
        <a:xfrm>
          <a:off x="7496939" y="365766"/>
          <a:ext cx="4162501" cy="48767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This helps the learners to see the value of the skill beyond the classroom.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8854" y="487681"/>
        <a:ext cx="3918671" cy="4632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889B-6B6F-115C-FF89-34B80B84C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E68FF-8E6A-42CF-340E-6A9B76D4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6ACBA-9152-FCB5-D220-64E7068D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6383-DF6C-0CB4-95BF-308A405B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B5DE-E7AA-9857-77DC-A69ACA83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C7E4-EBE5-F9AC-D0BC-E6AE9852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C086B-439E-308A-4449-E28547894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7447-6800-C681-8C85-F73BDCDE0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D243-32DD-A589-5398-658F6976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7EBAF-ED9E-A49F-A7A5-C6D92670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8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836F0-E2E5-C3BE-2D02-66B1CAF01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92C6C-98B5-AEAD-5094-5F970D9A4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BE15-EBB0-B53E-1C12-B9549B93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5C9A9-8D4F-6CD9-A8DD-BB2242FA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8DC0E-95CA-44CC-C26C-AEA6B1D1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9DB2-D6BF-51A8-3DFF-317669AD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03024-6BD0-BB23-738B-CD8235BD1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A5726-7133-92B4-AA2C-7CFE7C80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279CE-5397-EE67-8F9F-0C06C7F4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0C6EC-2BD3-BEF2-6649-2649375C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317E-815C-A093-E447-8D7AF471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E03A4-A0C1-8939-E96D-006625383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AF748-D65B-268C-5DDF-C452FE5D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DFE46-B836-4547-2CD2-8176EAA1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B383-2215-0F05-9DC4-81921D58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25BE-B509-703C-FBA6-7B7B2C0D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4964-CC45-A956-A430-733C03FF2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520D8-552E-34A8-DA09-2B16EF642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A90C1-DBB3-D3AF-B255-461F5D59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B636E-4D04-CBC0-290F-A1939961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2AF02-3F82-7503-F0E6-5EA39C5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830B-52B1-7071-18D6-CEA7CE65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78A35-976B-664D-7726-F52BBF8C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62E99-97CF-09D4-7A58-062AC1C99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0F2F7-C947-061E-545B-574AA1E3D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D86B1-3B8E-97BB-54E6-A80989EA9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F5F8C-A07A-FC4A-F544-0834A3D6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BF43F4-01BB-1D69-0D20-8ECACDB9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691C9-3627-C14E-04BA-56A84D32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C96B-6F99-656D-9661-ABC9EBE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D6790-E9CA-AD39-5C73-67462A2C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C7738-3069-6BEB-13A6-62FD87A0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66929-1DD5-1526-91BA-0518A2B7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F798A-F214-22DF-8E4F-9BA9C7BC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EE823-0023-5F2C-89E2-FE664C01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DAFC0-D7FC-5622-A259-CEC90295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3394-FC3D-77DA-E1CC-4A79C7B2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850F-F1FD-2BA6-4478-4F877286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1A929-DA20-9857-9A3C-3A224FE38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B49DD-1531-D458-4A5F-56B13444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4E7EA-0208-4298-15A9-A6412587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2A864-C5E4-FC5A-9054-E887B690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3C99-6538-E2D9-5A1F-AF86A5A5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DB414-5965-A345-82D7-482696A17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9D890-E54B-31DD-0419-D73E64AA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3E809-B1AA-069E-CEFE-1006B708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0E046-A505-7EA3-5D83-C2C5C084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B92CA-C70F-944C-DCD0-562F760A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5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0DDD7-0B41-D76E-29BD-98C938A0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BCF80-9A72-0599-BD91-F00302011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0E54-42D9-0F0F-9C01-4C9378E47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2D4A6-D61B-D646-A6A7-FFA0A769728B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F04F4-8B6E-D8C5-529F-27E8ED50A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09B9B-9B2E-4BDA-F2A6-C5BCA4A1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B1928F-6FE8-574A-8351-2B2E8C81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8AC1-D9C0-5E7C-0C09-B01E0690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285751"/>
            <a:ext cx="8010132" cy="67741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I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Comparing and Contrasting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FA10-F0D4-C4CE-3D7D-9FAD71C7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9" y="1109473"/>
            <a:ext cx="8655176" cy="546277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I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en-IN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means identifying similarities between two or more subjects.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36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I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means identifying differences.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I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omparing and contrasting helps in analysing subjects more deeply, understanding them better, and developing critical thinking skills.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Multi-coloured paper-craft art">
            <a:extLst>
              <a:ext uri="{FF2B5EF4-FFF2-40B4-BE49-F238E27FC236}">
                <a16:creationId xmlns:a16="http://schemas.microsoft.com/office/drawing/2014/main" id="{9BF80DEB-F252-95FB-FBB2-31A2BF1F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42" r="14400" b="-1"/>
          <a:stretch/>
        </p:blipFill>
        <p:spPr>
          <a:xfrm>
            <a:off x="9172575" y="10"/>
            <a:ext cx="3019424" cy="685799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848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3F219-9F4C-2837-36E1-BF94E658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14" y="583344"/>
            <a:ext cx="10802484" cy="52375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96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0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E9633-3AD6-75CD-0AAF-29E7A81DB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8228" y="5972174"/>
            <a:ext cx="8578699" cy="5048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9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EB5F14-5014-49D1-B590-9E2B7721C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2B953D-3D65-4BA7-80E6-13939079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604" y="147284"/>
            <a:ext cx="4314573" cy="431457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4CA0A0B8-0ABD-4C1D-8BDE-4D94C94F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FF2923AC-40BC-4610-B6BD-AECABAF6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A188E6-9899-40AA-9648-7B9BEAF52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81974" y="1174396"/>
            <a:ext cx="5290997" cy="5290997"/>
            <a:chOff x="1881974" y="1174396"/>
            <a:chExt cx="5290997" cy="529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0D3957-AAB5-4037-A58C-20FF0E226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478242-FDA7-48D1-A53E-3E0EDB2A7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47059C0-3CD3-44C5-9FBC-C5CEA6D94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497F0-DE3A-2649-FC8E-99CB6875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05" y="1893346"/>
            <a:ext cx="5784693" cy="2247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A6A50F-EF16-474F-9BD1-2D663EBEA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A37927-0235-4A56-8680-D7B36716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F1B50-7A4C-4505-93E5-35FB75146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679A5BF6-49C5-5B50-DD44-D057F557B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7500" y="1024180"/>
            <a:ext cx="2560781" cy="2560781"/>
          </a:xfrm>
          <a:prstGeom prst="rect">
            <a:avLst/>
          </a:prstGeom>
        </p:spPr>
      </p:pic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4717BE92-F93B-41D0-A644-64F6E524C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76418" y="414069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A26306-9FAA-4D01-957F-3E9B25A25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458C4D-E6E4-42CA-BC7C-301BFBAA7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CDA802E-5743-4261-84A2-D9D8F19A3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FCFC560-017D-4F70-ADE9-00A770915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5F55DD-D975-452E-9674-461DBDBDE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245B05D-DA60-40E2-8A0A-B078C91D7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01FD61C-FC3A-43C0-9641-28B0C1A5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73A75-4D6C-9600-8F7E-0078B0AE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185739"/>
            <a:ext cx="6798541" cy="742950"/>
          </a:xfrm>
        </p:spPr>
        <p:txBody>
          <a:bodyPr anchor="b">
            <a:normAutofit/>
          </a:bodyPr>
          <a:lstStyle/>
          <a:p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Choose Relatable Examples</a:t>
            </a:r>
            <a:endParaRPr lang="en-US" sz="4000" b="1" dirty="0"/>
          </a:p>
        </p:txBody>
      </p:sp>
      <p:pic>
        <p:nvPicPr>
          <p:cNvPr id="5" name="Picture 4" descr="Books on a shelf">
            <a:extLst>
              <a:ext uri="{FF2B5EF4-FFF2-40B4-BE49-F238E27FC236}">
                <a16:creationId xmlns:a16="http://schemas.microsoft.com/office/drawing/2014/main" id="{9A945C0C-5CCD-9881-F076-4950E1B97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21" r="26633" b="-1"/>
          <a:stretch/>
        </p:blipFill>
        <p:spPr>
          <a:xfrm>
            <a:off x="1" y="10"/>
            <a:ext cx="2808730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95F64-F712-02E0-B28F-E202A2CAE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464" y="928690"/>
            <a:ext cx="9107424" cy="59293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IN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familiar topics are selected, such as books, films, historical figures, or concepts </a:t>
            </a: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</a:t>
            </a:r>
            <a:r>
              <a:rPr lang="en-IN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already studied.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IN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Compare and contrast two famous literary characters (e.g., Hamlet and Macbeth) or two historical events (e.g., World War I and World War II).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 Aid</a:t>
            </a:r>
            <a:r>
              <a:rPr lang="en-IN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Using a Venn diagram the similarities and differences can be shown graphically.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901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A194-2676-709A-150B-D9C11B55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462" y="243840"/>
            <a:ext cx="9634537" cy="719328"/>
          </a:xfrm>
        </p:spPr>
        <p:txBody>
          <a:bodyPr anchor="t">
            <a:normAutofit/>
          </a:bodyPr>
          <a:lstStyle/>
          <a:p>
            <a:pPr algn="ctr"/>
            <a: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Structure for Writing Comparison and Contrast</a:t>
            </a:r>
            <a:endParaRPr lang="en-US" sz="3600" b="1" dirty="0"/>
          </a:p>
        </p:txBody>
      </p:sp>
      <p:pic>
        <p:nvPicPr>
          <p:cNvPr id="5" name="Picture 4" descr="Drawings on colourful paper">
            <a:extLst>
              <a:ext uri="{FF2B5EF4-FFF2-40B4-BE49-F238E27FC236}">
                <a16:creationId xmlns:a16="http://schemas.microsoft.com/office/drawing/2014/main" id="{3AFCD999-82B5-5FBC-6DB8-C3000744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03" r="35059" b="-1"/>
          <a:stretch/>
        </p:blipFill>
        <p:spPr>
          <a:xfrm>
            <a:off x="0" y="10"/>
            <a:ext cx="23164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79A7-8103-766A-C43C-29BDE2D34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159" y="1063671"/>
            <a:ext cx="9634537" cy="55504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Point-by-Point Method</a:t>
            </a: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It teaches to alternate between topics in each paragraph.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 In one paragraph, compare the background of two characters. In the next, contrast their motivations.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Block Method</a:t>
            </a: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rite all the points about one topic first, and then all the points about the second topic.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First, discuss Hamlet in a few paragraphs, then discuss Macbeth.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245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89D5D69-307E-4862-950C-1A7CC8A2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!!Rectangle">
            <a:extLst>
              <a:ext uri="{FF2B5EF4-FFF2-40B4-BE49-F238E27FC236}">
                <a16:creationId xmlns:a16="http://schemas.microsoft.com/office/drawing/2014/main" id="{2100E061-779B-4006-BC39-114A057A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-up of a metal structure&#10;&#10;Description automatically generated">
            <a:extLst>
              <a:ext uri="{FF2B5EF4-FFF2-40B4-BE49-F238E27FC236}">
                <a16:creationId xmlns:a16="http://schemas.microsoft.com/office/drawing/2014/main" id="{ED9E693B-8748-FC75-A3A5-DB09122B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4881" b="10850"/>
          <a:stretch/>
        </p:blipFill>
        <p:spPr>
          <a:xfrm>
            <a:off x="19" y="373056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C9721-2F1C-C985-EE28-CBBCF7D6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98643"/>
            <a:ext cx="2880360" cy="5189746"/>
          </a:xfrm>
        </p:spPr>
        <p:txBody>
          <a:bodyPr anchor="t">
            <a:normAutofit/>
          </a:bodyPr>
          <a:lstStyle/>
          <a:p>
            <a:pPr algn="ctr"/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Encourages </a:t>
            </a:r>
            <a:r>
              <a:rPr lang="en-IN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1C355F-42D9-FD11-5545-6F919638C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76310"/>
              </p:ext>
            </p:extLst>
          </p:nvPr>
        </p:nvGraphicFramePr>
        <p:xfrm>
          <a:off x="3718561" y="698643"/>
          <a:ext cx="8193017" cy="577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37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9D5D69-307E-4862-950C-1A7CC8A2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2100E061-779B-4006-BC39-114A057A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Drawings on colourful paper">
            <a:extLst>
              <a:ext uri="{FF2B5EF4-FFF2-40B4-BE49-F238E27FC236}">
                <a16:creationId xmlns:a16="http://schemas.microsoft.com/office/drawing/2014/main" id="{C9B222FC-30C6-EE8D-E369-ACC84E93CF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F53DB-9147-0E07-87A9-1D68B796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2640395" cy="5189746"/>
          </a:xfrm>
        </p:spPr>
        <p:txBody>
          <a:bodyPr anchor="t">
            <a:normAutofit/>
          </a:bodyPr>
          <a:lstStyle/>
          <a:p>
            <a:pPr algn="ctr"/>
            <a:br>
              <a:rPr lang="en-IN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Provides Clear Criteria for Evaluation</a:t>
            </a:r>
            <a:endParaRPr lang="en-US" sz="40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B651-996F-0783-3B1C-F6AFBA8B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171" y="373057"/>
            <a:ext cx="8133063" cy="6259392"/>
          </a:xfrm>
        </p:spPr>
        <p:txBody>
          <a:bodyPr anchor="b">
            <a:normAutofit fontScale="92500"/>
          </a:bodyPr>
          <a:lstStyle/>
          <a:p>
            <a:pPr marL="0" indent="0">
              <a:buNone/>
            </a:pPr>
            <a:r>
              <a:rPr lang="en-IN" sz="4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Set criteria for comparison: characters, themes, settings, time periods, outcomes, etc.</a:t>
            </a:r>
          </a:p>
          <a:p>
            <a:endParaRPr lang="en-IN" sz="40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40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Criteria for comparison: characters, themes, settings, time periods, outcomes, etc.</a:t>
            </a:r>
          </a:p>
          <a:p>
            <a:pPr marL="0" indent="0">
              <a:buNone/>
            </a:pPr>
            <a:r>
              <a:rPr lang="en-IN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N" sz="40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to use comparison as a lens for deeper analysis (e.g., how two different characters respond to similar conflicts).</a:t>
            </a:r>
          </a:p>
        </p:txBody>
      </p:sp>
    </p:spTree>
    <p:extLst>
      <p:ext uri="{BB962C8B-B14F-4D97-AF65-F5344CB8AC3E}">
        <p14:creationId xmlns:p14="http://schemas.microsoft.com/office/powerpoint/2010/main" val="103410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91004-12FE-7FE1-41F6-9DAA3676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46304"/>
            <a:ext cx="7753550" cy="731519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Comparative Language</a:t>
            </a:r>
            <a:endParaRPr lang="en-US" sz="4000" b="1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F414259-0243-FAA8-EE99-FCFF001F1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826615"/>
              </p:ext>
            </p:extLst>
          </p:nvPr>
        </p:nvGraphicFramePr>
        <p:xfrm>
          <a:off x="304800" y="963170"/>
          <a:ext cx="8210550" cy="562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and with red strings">
            <a:extLst>
              <a:ext uri="{FF2B5EF4-FFF2-40B4-BE49-F238E27FC236}">
                <a16:creationId xmlns:a16="http://schemas.microsoft.com/office/drawing/2014/main" id="{16FCC2F0-F330-1879-1AB6-A066C8FE69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748" r="22416" b="-1"/>
          <a:stretch/>
        </p:blipFill>
        <p:spPr>
          <a:xfrm>
            <a:off x="8829675" y="-10886"/>
            <a:ext cx="3362326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22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22D44-5A59-A4E3-88E1-04A36BC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31730"/>
            <a:ext cx="7582091" cy="82553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 Group Activities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C26B0-7C3B-C3C6-9031-0717A4F91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990334"/>
            <a:ext cx="8357057" cy="5502525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3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</a:t>
            </a:r>
            <a:r>
              <a:rPr lang="en-IN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Students be divided into groups and assign each group a pair of topics to compare and contrast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Peer Review</a:t>
            </a:r>
            <a:r>
              <a:rPr lang="en-IN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Students should write short comparison/contrast essays and exchange them for peer review, focusing on </a:t>
            </a:r>
            <a:r>
              <a:rPr lang="en-IN" sz="3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clarity, depth, and structure.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872FD33C-AC0B-E9B7-FC6B-787178F0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1674" y="1649913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B989C7-7124-684A-790C-B3435D74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200026"/>
            <a:ext cx="7788592" cy="775334"/>
          </a:xfrm>
        </p:spPr>
        <p:txBody>
          <a:bodyPr anchor="b">
            <a:normAutofit/>
          </a:bodyPr>
          <a:lstStyle/>
          <a:p>
            <a:pPr algn="ctr"/>
            <a:r>
              <a:rPr lang="en-IN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Writing Assignments</a:t>
            </a:r>
            <a:endParaRPr lang="en-US" sz="36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E086-ED5C-98D2-3FB5-77BC2D9E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982084"/>
            <a:ext cx="7788592" cy="546748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32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Write an Assignment on two topics a comparing and contrasting relevant to the syllabus (e.g., two poets, two scientific theories, two political systems).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3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n-IN" sz="32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clear guidelines and rubrics for evaluating their comparisons (depth of analysis, organization, use of evidence, etc.).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E39F198E-B166-00F7-3DA0-1CBB2CD9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01" r="-2" b="-2"/>
          <a:stretch/>
        </p:blipFill>
        <p:spPr>
          <a:xfrm>
            <a:off x="8329613" y="200025"/>
            <a:ext cx="3543300" cy="6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2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B81F5B-9054-F42A-8E8C-5430034B46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5A058-1BF3-FA9D-0171-C77112EF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1"/>
            <a:ext cx="11091862" cy="792479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Real-World Application be</a:t>
            </a: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ncouraged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370B51-A70E-63E5-3C66-ECDE49189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220348"/>
              </p:ext>
            </p:extLst>
          </p:nvPr>
        </p:nvGraphicFramePr>
        <p:xfrm>
          <a:off x="268225" y="1036312"/>
          <a:ext cx="11661838" cy="560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212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506</Words>
  <Application>Microsoft Macintosh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Office Theme</vt:lpstr>
      <vt:lpstr>Comparing and Contrasting</vt:lpstr>
      <vt:lpstr>Choose Relatable Examples</vt:lpstr>
      <vt:lpstr>Structure for Writing Comparison and Contrast</vt:lpstr>
      <vt:lpstr>   Encourages Critical Thinking</vt:lpstr>
      <vt:lpstr>  Provides Clear Criteria for Evaluation</vt:lpstr>
      <vt:lpstr>Use Comparative Language</vt:lpstr>
      <vt:lpstr>Through Group Activities</vt:lpstr>
      <vt:lpstr>Writing Assignments</vt:lpstr>
      <vt:lpstr>Real-World Application be Encouraged</vt:lpstr>
      <vt:lpstr>  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and Contrasting</dc:title>
  <dc:creator>Sanchay Tiwari</dc:creator>
  <cp:lastModifiedBy>Sanchay Tiwari</cp:lastModifiedBy>
  <cp:revision>1</cp:revision>
  <dcterms:created xsi:type="dcterms:W3CDTF">2024-09-15T17:33:34Z</dcterms:created>
  <dcterms:modified xsi:type="dcterms:W3CDTF">2024-09-16T09:03:33Z</dcterms:modified>
</cp:coreProperties>
</file>