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1F913-37ED-AD4C-9C16-3F9E9C14536B}" v="1" dt="2024-10-24T10:19:04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EDB1F913-37ED-AD4C-9C16-3F9E9C14536B}"/>
    <pc:docChg chg="undo custSel modSld">
      <pc:chgData name="Sanchay Tiwari" userId="7622fbc3b72aa1b5" providerId="LiveId" clId="{EDB1F913-37ED-AD4C-9C16-3F9E9C14536B}" dt="2024-10-24T10:22:42.769" v="21" actId="13926"/>
      <pc:docMkLst>
        <pc:docMk/>
      </pc:docMkLst>
      <pc:sldChg chg="modSp mod">
        <pc:chgData name="Sanchay Tiwari" userId="7622fbc3b72aa1b5" providerId="LiveId" clId="{EDB1F913-37ED-AD4C-9C16-3F9E9C14536B}" dt="2024-10-24T10:19:34.109" v="9" actId="14100"/>
        <pc:sldMkLst>
          <pc:docMk/>
          <pc:sldMk cId="4186565286" sldId="259"/>
        </pc:sldMkLst>
        <pc:spChg chg="mod">
          <ac:chgData name="Sanchay Tiwari" userId="7622fbc3b72aa1b5" providerId="LiveId" clId="{EDB1F913-37ED-AD4C-9C16-3F9E9C14536B}" dt="2024-10-24T10:19:34.109" v="9" actId="14100"/>
          <ac:spMkLst>
            <pc:docMk/>
            <pc:sldMk cId="4186565286" sldId="259"/>
            <ac:spMk id="3" creationId="{F1CD1A4A-6CFA-F16C-B6A1-CA5023B44F2B}"/>
          </ac:spMkLst>
        </pc:spChg>
        <pc:picChg chg="mod">
          <ac:chgData name="Sanchay Tiwari" userId="7622fbc3b72aa1b5" providerId="LiveId" clId="{EDB1F913-37ED-AD4C-9C16-3F9E9C14536B}" dt="2024-10-24T10:19:04.223" v="2" actId="14100"/>
          <ac:picMkLst>
            <pc:docMk/>
            <pc:sldMk cId="4186565286" sldId="259"/>
            <ac:picMk id="2050" creationId="{5EAFC448-B357-F4A8-B4D2-F3A759A971D5}"/>
          </ac:picMkLst>
        </pc:picChg>
      </pc:sldChg>
      <pc:sldChg chg="modSp mod">
        <pc:chgData name="Sanchay Tiwari" userId="7622fbc3b72aa1b5" providerId="LiveId" clId="{EDB1F913-37ED-AD4C-9C16-3F9E9C14536B}" dt="2024-10-24T10:20:04.528" v="10" actId="13926"/>
        <pc:sldMkLst>
          <pc:docMk/>
          <pc:sldMk cId="2382670897" sldId="260"/>
        </pc:sldMkLst>
        <pc:spChg chg="mod">
          <ac:chgData name="Sanchay Tiwari" userId="7622fbc3b72aa1b5" providerId="LiveId" clId="{EDB1F913-37ED-AD4C-9C16-3F9E9C14536B}" dt="2024-10-24T10:20:04.528" v="10" actId="13926"/>
          <ac:spMkLst>
            <pc:docMk/>
            <pc:sldMk cId="2382670897" sldId="260"/>
            <ac:spMk id="3" creationId="{EE7A43DF-2F9C-B9EF-5A50-230E00E054E7}"/>
          </ac:spMkLst>
        </pc:spChg>
      </pc:sldChg>
      <pc:sldChg chg="modSp mod">
        <pc:chgData name="Sanchay Tiwari" userId="7622fbc3b72aa1b5" providerId="LiveId" clId="{EDB1F913-37ED-AD4C-9C16-3F9E9C14536B}" dt="2024-10-24T10:22:42.769" v="21" actId="13926"/>
        <pc:sldMkLst>
          <pc:docMk/>
          <pc:sldMk cId="2600472738" sldId="261"/>
        </pc:sldMkLst>
        <pc:spChg chg="mod">
          <ac:chgData name="Sanchay Tiwari" userId="7622fbc3b72aa1b5" providerId="LiveId" clId="{EDB1F913-37ED-AD4C-9C16-3F9E9C14536B}" dt="2024-10-24T10:22:42.769" v="21" actId="13926"/>
          <ac:spMkLst>
            <pc:docMk/>
            <pc:sldMk cId="2600472738" sldId="261"/>
            <ac:spMk id="3" creationId="{DE545668-12C6-1EE0-E5FF-3F5651A4D2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167D-F0DC-8BC3-70E5-EEC8A050A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FEE92D-A8A2-1B33-6E32-671727C44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16AC9-8F86-073B-BE2B-4BB983E2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2C3A6-048D-C12C-5204-0F48F9AB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8C277-463B-67A0-7377-68B6B0BD1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2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0B6A4-87DF-4A76-4191-FB02AB53B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8B6CB-C2CE-5D74-A67D-6FBD5F9EC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F7579-818C-76E7-529C-D2504FAAE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B44E4-2C7F-70C8-F8BC-62BE7F0C9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FB1D6-A03F-515A-BA67-D6AFD6EF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4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F30E3E-BFCE-6CDF-C26C-19C2735F31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9FBE38-12E1-B37D-AD46-4D4616490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A416C-D8F3-1491-4239-0189DA3C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B668-4639-70AB-55BD-D0F3074AE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19D5F-14BB-B11E-D235-2A073EA4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0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11EFE-E306-8B82-22D7-BF34008AF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4F7B5-9C5D-98AE-EEA2-385231A9F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6AC84-D3CB-6DC0-1100-9E0A4F0B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CB314-7CAF-8A99-A405-A004DFC7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4510E-EBCA-3B99-B0F0-7D98EE0C9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4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4DD3-4AA5-3154-7BD8-433D53318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B7067-36C0-07CE-977A-E84127DD6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EE517-23E4-58D4-05B7-5278EDB72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1D444-A063-BFBD-CA55-AB61E9DA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9BFD6-C57D-AD49-C380-0E60ECC2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C7EC-0D38-8D57-F7D7-1AECA41EC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E92CE-FAB4-FD0E-ACE9-C0BDE6759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1194B-A1A1-72B8-D069-FB0D2467D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628D9-532E-483C-4FC5-C571CE0DC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A1140-8183-B10D-90E1-7FC558BD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CB22E-9477-4170-DC19-B65BE780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2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CFF5-9596-12E1-C48E-F4DB22280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81159-A369-D231-38C9-5F2A8A0D5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799FC8-B54D-E067-EE04-C237C59CD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3D346-CA95-A8A0-0993-7B7CD3EEA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9F434-C980-03B3-479D-E6F55B078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2BB551-48FA-4486-93D0-CB5EA9AE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2D96B9-C711-66BC-66D2-D08500CF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9B74BB-902A-E6F6-FD28-7CCF4977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7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F0088-9D2B-8A7E-C2F4-303DD0C98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68FB83-11BE-C5C5-8405-F1DE69C16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64DC8E-B54B-C404-B858-026B7FA1F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06244B-CA37-9C76-5F53-AC3863D4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8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005A6F-DD84-90AD-BAB9-4E26326F0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9891D-7B1E-4392-431D-6ADFB88ED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7A1C4-6646-C7A9-27BD-AC5F44F8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5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27A33-1D6F-9254-21E2-7A2733D6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139F-A17D-3378-126F-6AB75E07B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28867-BBE8-83B8-6949-5E2BBBCE2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0FC1F-0035-68B1-0B73-9FA0793E5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2FE14-39FB-992E-607D-9A797D36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5D4B8-25E2-9983-6B1A-1C98B3AF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9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BBFC3-6D00-707A-412B-D7C5727F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B4CBD3-ED37-9F6E-1E86-D407EE8F1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BC6E1C-3CAD-4F7B-CAF3-9BD97D198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73011-D703-8C52-6E5F-C15E4D1BE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0B746-6230-2D32-1BA2-CFA52EFFA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82014-6CE3-6D6F-CCA0-10E06FB13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9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8DFEC6-2357-76E4-6315-93E4697D7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E5D0F-964B-E4E5-546C-B1EFFC483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63741-025B-E90D-ACFE-A6276C2C0F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9954BF-E60D-2A46-9827-FEC683DF3500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B5054-D2F7-C494-08C9-C3A5FA4967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C96A4-E150-C21A-1DC2-C7DCB74B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E8600-EFF8-5C4C-9249-FD5EC6B3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1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EDB9FC-7476-6F20-F0E3-9C549041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114301"/>
            <a:ext cx="6639125" cy="70008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Courtly Love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DF9E6-6A34-CDCD-66F4-F7247514C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928690"/>
            <a:ext cx="7859267" cy="558641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Courtly love is a </a:t>
            </a:r>
            <a:r>
              <a:rPr lang="en-IN" sz="40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medieval European literary concept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which originated in the </a:t>
            </a:r>
            <a:r>
              <a:rPr lang="en-IN" sz="40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aristocratic courts of France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became influential in English literature during the Middle Ages and the </a:t>
            </a:r>
            <a:r>
              <a:rPr lang="en-IN" sz="40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Renaissance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</a:p>
          <a:p>
            <a:endParaRPr lang="en-US" sz="2000" dirty="0"/>
          </a:p>
        </p:txBody>
      </p:sp>
      <p:pic>
        <p:nvPicPr>
          <p:cNvPr id="1026" name="Picture 2" descr="The religion of love: courtly love :: Life and Times :: Internet ...">
            <a:extLst>
              <a:ext uri="{FF2B5EF4-FFF2-40B4-BE49-F238E27FC236}">
                <a16:creationId xmlns:a16="http://schemas.microsoft.com/office/drawing/2014/main" id="{D936DFA2-E94C-239F-B7F2-AC2C82AC8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2" r="-1" b="3278"/>
          <a:stretch/>
        </p:blipFill>
        <p:spPr bwMode="auto">
          <a:xfrm>
            <a:off x="8115299" y="-10886"/>
            <a:ext cx="4076701" cy="6868886"/>
          </a:xfrm>
          <a:prstGeom prst="rect">
            <a:avLst/>
          </a:prstGeom>
          <a:noFill/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87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A91D9-441D-EA48-0430-2F5F191A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243841"/>
            <a:ext cx="8453638" cy="682751"/>
          </a:xfrm>
          <a:solidFill>
            <a:srgbClr val="7030A0"/>
          </a:solidFill>
        </p:spPr>
        <p:txBody>
          <a:bodyPr anchor="ctr">
            <a:normAutofit/>
          </a:bodyPr>
          <a:lstStyle/>
          <a:p>
            <a:pPr algn="ctr"/>
            <a:r>
              <a:rPr lang="en-IN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Courtly Love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B23CD-E1D9-FA5D-BDAF-C9F0809F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926592"/>
            <a:ext cx="9058275" cy="5517070"/>
          </a:xfrm>
        </p:spPr>
        <p:txBody>
          <a:bodyPr anchor="ctr"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a set of ideals and practices governing </a:t>
            </a:r>
            <a:r>
              <a:rPr lang="en-IN" sz="4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conduct of noble lovers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particularly focusing on the </a:t>
            </a:r>
            <a:r>
              <a:rPr lang="en-IN" sz="4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love between a knight and a noblewoman.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This love was often </a:t>
            </a:r>
            <a:r>
              <a:rPr lang="en-IN" sz="40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idealized, secret, and chivalric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reflecting the social and moral codes of the time.</a:t>
            </a:r>
            <a:endParaRPr lang="en-US" sz="4000" dirty="0"/>
          </a:p>
        </p:txBody>
      </p:sp>
      <p:pic>
        <p:nvPicPr>
          <p:cNvPr id="5" name="Picture 4" descr="Close up of heart shaped pages of a book">
            <a:extLst>
              <a:ext uri="{FF2B5EF4-FFF2-40B4-BE49-F238E27FC236}">
                <a16:creationId xmlns:a16="http://schemas.microsoft.com/office/drawing/2014/main" id="{CF828A8C-6DA1-8C2E-6BDE-9A6DDE8185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429" r="23734" b="-1"/>
          <a:stretch/>
        </p:blipFill>
        <p:spPr>
          <a:xfrm>
            <a:off x="9844087" y="-10886"/>
            <a:ext cx="2347913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343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2E6AC-97E6-E050-018C-990D235DC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39" y="228601"/>
            <a:ext cx="6367623" cy="642542"/>
          </a:xfrm>
        </p:spPr>
        <p:txBody>
          <a:bodyPr anchor="t">
            <a:normAutofit/>
          </a:bodyPr>
          <a:lstStyle/>
          <a:p>
            <a:pPr algn="ctr"/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Idealization of the Lady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70" name="Straight Connector 2069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D1A4A-6CFA-F16C-B6A1-CA5023B4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871143"/>
            <a:ext cx="7953773" cy="575823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courtly love, the woman is seen as </a:t>
            </a:r>
            <a:r>
              <a:rPr lang="en-IN" sz="36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unattainable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both because of her </a:t>
            </a:r>
            <a:r>
              <a:rPr lang="en-IN" sz="36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high social standing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often her </a:t>
            </a:r>
            <a:r>
              <a:rPr lang="en-IN" sz="36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existing marital status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She is typically placed on a pedestal, and the knight's love for her transcends physical desire, becoming more about </a:t>
            </a:r>
            <a:r>
              <a:rPr lang="en-IN" sz="36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service and loyalty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dirty="0"/>
          </a:p>
        </p:txBody>
      </p:sp>
      <p:pic>
        <p:nvPicPr>
          <p:cNvPr id="2050" name="Picture 2" descr="Simonetta Vespucci&quot; ca. 1480 (detail ...">
            <a:extLst>
              <a:ext uri="{FF2B5EF4-FFF2-40B4-BE49-F238E27FC236}">
                <a16:creationId xmlns:a16="http://schemas.microsoft.com/office/drawing/2014/main" id="{5EAFC448-B357-F4A8-B4D2-F3A759A97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" r="21544" b="-1"/>
          <a:stretch/>
        </p:blipFill>
        <p:spPr bwMode="auto">
          <a:xfrm>
            <a:off x="8136654" y="97537"/>
            <a:ext cx="3707683" cy="653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56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hivalry - Classic History">
            <a:extLst>
              <a:ext uri="{FF2B5EF4-FFF2-40B4-BE49-F238E27FC236}">
                <a16:creationId xmlns:a16="http://schemas.microsoft.com/office/drawing/2014/main" id="{F07290CF-0719-F7D4-7710-6F9B652DE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3" r="17284" b="-1"/>
          <a:stretch/>
        </p:blipFill>
        <p:spPr bwMode="auto">
          <a:xfrm>
            <a:off x="-1" y="-2"/>
            <a:ext cx="4133089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9C5152-DE26-C3A3-3196-27CBE9E7E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088" y="1"/>
            <a:ext cx="8058911" cy="914398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hivalric Code and Duty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A43DF-2F9C-B9EF-5A50-230E00E05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088" y="914400"/>
            <a:ext cx="7949184" cy="5742432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knight, bound by a chivalric code, must demonstrate virtues like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courage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humility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loyalty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His love for the lady compels him to perform </a:t>
            </a:r>
            <a:r>
              <a:rPr lang="en-IN" sz="36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noble deeds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such as fighting in tournaments, embarking on quests, or protecting the weak. This is not just to win her favour, but as a </a:t>
            </a:r>
            <a:r>
              <a:rPr lang="en-IN" sz="3600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 of his worthiness. </a:t>
            </a:r>
            <a:endParaRPr lang="en-US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8267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DF16-ED71-9D1C-B7EB-04EEFEF3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388" y="121921"/>
            <a:ext cx="8402804" cy="749226"/>
          </a:xfrm>
        </p:spPr>
        <p:txBody>
          <a:bodyPr anchor="t">
            <a:normAutofit/>
          </a:bodyPr>
          <a:lstStyle/>
          <a:p>
            <a:pPr algn="ctr"/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nrequited or Secret Love</a:t>
            </a:r>
            <a:endParaRPr lang="en-US" sz="4000" b="1" dirty="0"/>
          </a:p>
        </p:txBody>
      </p:sp>
      <p:cxnSp>
        <p:nvCxnSpPr>
          <p:cNvPr id="4116" name="Straight Connector 4115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5668-12C6-1EE0-E5FF-3F5651A4D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40" y="871147"/>
            <a:ext cx="9121108" cy="570108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6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courtly love narratives, the love remains </a:t>
            </a:r>
            <a:r>
              <a:rPr lang="en-IN" sz="67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unrequited or unfulfilled</a:t>
            </a:r>
            <a:r>
              <a:rPr lang="en-IN" sz="6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often due to </a:t>
            </a:r>
            <a:r>
              <a:rPr lang="en-IN" sz="67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social barriers </a:t>
            </a:r>
            <a:r>
              <a:rPr lang="en-IN" sz="6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such as the woman being </a:t>
            </a:r>
            <a:r>
              <a:rPr lang="en-IN" sz="67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married</a:t>
            </a:r>
            <a:r>
              <a:rPr lang="en-IN" sz="6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 otherwise </a:t>
            </a:r>
            <a:r>
              <a:rPr lang="en-IN" sz="67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unavailable</a:t>
            </a:r>
            <a:r>
              <a:rPr lang="en-IN" sz="6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The knight’s feelings are typically kept secret, or if known, they are expressed in a way that respects the societal conventions of the time. The longing for the beloved and </a:t>
            </a:r>
            <a:r>
              <a:rPr lang="en-IN" sz="67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inability to fully possess</a:t>
            </a:r>
            <a:r>
              <a:rPr lang="en-IN" sz="6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her is central to the experience of courtly love.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098" name="Picture 2" descr="Secret Admirer Poems : Anonymous ...">
            <a:extLst>
              <a:ext uri="{FF2B5EF4-FFF2-40B4-BE49-F238E27FC236}">
                <a16:creationId xmlns:a16="http://schemas.microsoft.com/office/drawing/2014/main" id="{B4C45B25-810D-8E3E-810D-2A5897BD1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1" r="24745" b="2"/>
          <a:stretch/>
        </p:blipFill>
        <p:spPr bwMode="auto">
          <a:xfrm>
            <a:off x="9375648" y="1138265"/>
            <a:ext cx="2731008" cy="4810442"/>
          </a:xfrm>
          <a:custGeom>
            <a:avLst/>
            <a:gdLst/>
            <a:ahLst/>
            <a:cxnLst/>
            <a:rect l="l" t="t" r="r" b="b"/>
            <a:pathLst>
              <a:path w="4810442" h="4810442">
                <a:moveTo>
                  <a:pt x="2405221" y="0"/>
                </a:moveTo>
                <a:cubicBezTo>
                  <a:pt x="3733588" y="0"/>
                  <a:pt x="4810442" y="1076854"/>
                  <a:pt x="4810442" y="2405221"/>
                </a:cubicBezTo>
                <a:cubicBezTo>
                  <a:pt x="4810442" y="3733588"/>
                  <a:pt x="3733588" y="4810442"/>
                  <a:pt x="2405221" y="4810442"/>
                </a:cubicBezTo>
                <a:cubicBezTo>
                  <a:pt x="1076854" y="4810442"/>
                  <a:pt x="0" y="3733588"/>
                  <a:pt x="0" y="2405221"/>
                </a:cubicBezTo>
                <a:cubicBezTo>
                  <a:pt x="0" y="1076854"/>
                  <a:pt x="1076854" y="0"/>
                  <a:pt x="240522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472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285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Courtly Love</vt:lpstr>
      <vt:lpstr>Courtly Love</vt:lpstr>
      <vt:lpstr>Idealization of the Lady</vt:lpstr>
      <vt:lpstr>Chivalric Code and Duty</vt:lpstr>
      <vt:lpstr>Unrequited or Secret Love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Courtly Love</dc:title>
  <dc:creator>Sanchay Tiwari</dc:creator>
  <cp:lastModifiedBy>Sanchay Tiwari</cp:lastModifiedBy>
  <cp:revision>1</cp:revision>
  <dcterms:created xsi:type="dcterms:W3CDTF">2024-09-19T15:54:25Z</dcterms:created>
  <dcterms:modified xsi:type="dcterms:W3CDTF">2024-10-24T10:22:52Z</dcterms:modified>
</cp:coreProperties>
</file>