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50463-76B9-44B2-B612-84E46BF53BBC}" type="datetimeFigureOut">
              <a:rPr lang="en-IN" smtClean="0"/>
              <a:t>18-05-2021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4C4A7-9B78-4FDB-9AA4-DA2F0D9588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7441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4A43-1722-43D2-8A7E-70E5F8EDF838}" type="datetime1">
              <a:rPr lang="en-IN" smtClean="0"/>
              <a:t>18-05-2021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740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73DE-2439-463E-8152-2E9E6A8E24FF}" type="datetime1">
              <a:rPr lang="en-IN" smtClean="0"/>
              <a:t>18-05-2021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509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E64B-B73E-4DE9-BE6C-5623961994DD}" type="datetime1">
              <a:rPr lang="en-IN" smtClean="0"/>
              <a:t>18-05-2021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761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3D7D-EFEB-4FC7-9349-B94375A86DA6}" type="datetime1">
              <a:rPr lang="en-IN" smtClean="0"/>
              <a:t>18-05-2021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36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36C2-ACCF-44A8-9C1E-1FCD39AA6E9A}" type="datetime1">
              <a:rPr lang="en-IN" smtClean="0"/>
              <a:t>18-05-2021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852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9AD3-602F-4BF6-A27B-78B48EE60606}" type="datetime1">
              <a:rPr lang="en-IN" smtClean="0"/>
              <a:t>18-05-2021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77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5073B-4792-4CAE-979C-40BEF4729EE3}" type="datetime1">
              <a:rPr lang="en-IN" smtClean="0"/>
              <a:t>18-05-2021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25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A9286-5387-47B5-B51B-76DC11DD0479}" type="datetime1">
              <a:rPr lang="en-IN" smtClean="0"/>
              <a:t>18-05-2021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862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87CE-9027-4350-BCB3-2CF75140E2CC}" type="datetime1">
              <a:rPr lang="en-IN" smtClean="0"/>
              <a:t>18-05-2021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97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3BA4B-BD66-47C9-95E9-BC390385A4A0}" type="datetime1">
              <a:rPr lang="en-IN" smtClean="0"/>
              <a:t>18-05-2021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841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818D-6A25-4135-8B7D-8F6AD2F4621F}" type="datetime1">
              <a:rPr lang="en-IN" smtClean="0"/>
              <a:t>18-05-2021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198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04B5A-0DD3-4A5E-974D-A1678092A13C}" type="datetime1">
              <a:rPr lang="en-IN" smtClean="0"/>
              <a:t>18-05-2021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AE50C-C728-44CB-8924-6CD3E574F2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765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Introduction to Tensors</a:t>
            </a:r>
            <a:br>
              <a:rPr lang="en-US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Part II</a:t>
            </a:r>
            <a:endParaRPr lang="en-IN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1556"/>
            <a:ext cx="6400800" cy="131445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Baskerville Old Face" pitchFamily="18" charset="0"/>
              </a:rPr>
              <a:t>Deepshikha Gogoi</a:t>
            </a:r>
            <a:endParaRPr lang="en-IN" b="1" dirty="0">
              <a:solidFill>
                <a:srgbClr val="7030A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7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45158" y="50741"/>
            <a:ext cx="4558592" cy="43204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Einstein Summation Convention:</a:t>
            </a:r>
            <a:endParaRPr lang="en-IN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443" y="915566"/>
                <a:ext cx="91766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</m:oMath>
                </a14:m>
                <a:r>
                  <a:rPr lang="en-IN" dirty="0" smtClean="0"/>
                  <a:t>…………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IN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=∑</m:t>
                    </m:r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 smtClean="0"/>
                  <a:t>                      where the index ‘</a:t>
                </a:r>
                <a:r>
                  <a:rPr lang="en-IN" i="1" dirty="0" smtClean="0"/>
                  <a:t>i</a:t>
                </a:r>
                <a:r>
                  <a:rPr lang="en-IN" dirty="0" smtClean="0"/>
                  <a:t>’ varies from 1 to n.</a:t>
                </a:r>
                <a:endParaRPr lang="en-IN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3" y="915566"/>
                <a:ext cx="9176615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197" r="-199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5496" y="514691"/>
            <a:ext cx="4413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Conventional way of presenting summations:</a:t>
            </a:r>
            <a:endParaRPr lang="en-IN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551218" y="1110623"/>
            <a:ext cx="864096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782" y="1491630"/>
                <a:ext cx="9036496" cy="3456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Einstein summation convention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states that: Any expression involving two repeated index (occurring twice as a subscript e.g.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IN" sz="2000" b="1" i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OR</a:t>
                </a:r>
                <a:r>
                  <a:rPr lang="en-IN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twice as a superscript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  <m:sSup>
                      <m:sSupPr>
                        <m:ctrlPr>
                          <a:rPr lang="en-IN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IN" sz="2000" b="1" i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OR</a:t>
                </a: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once as a subscript and once as a superscript e.g.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p>
                      <m:sSupPr>
                        <m:ctrlPr>
                          <a:rPr lang="en-IN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 ) shall automatically stand for it’s sum over the values 1, 2, 3, ……….,n of the repeated index </a:t>
                </a:r>
                <a:r>
                  <a:rPr lang="en-IN" i="1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IN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algn="just"/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Remark 1: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Any free index in an expression shall have the same range of summation indices, unless stated otherwise.</a:t>
                </a:r>
              </a:p>
              <a:p>
                <a:pPr algn="just"/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Remark 2: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No index may occur more than twice in any given expression.</a:t>
                </a:r>
              </a:p>
              <a:p>
                <a:pPr algn="just"/>
                <a:endParaRPr lang="en-US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Thus according to Einstein convention: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</m:oMath>
                </a14:m>
                <a:r>
                  <a:rPr lang="en-IN" dirty="0" smtClean="0"/>
                  <a:t>…………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IN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here ‘</a:t>
                </a:r>
                <a:r>
                  <a:rPr lang="en-IN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IN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’ is the repeated index.</a:t>
                </a:r>
              </a:p>
              <a:p>
                <a:pPr algn="just"/>
                <a:endParaRPr lang="en-US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But then, You must know</a:t>
                </a:r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what is a free index </a:t>
                </a:r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and </a:t>
                </a:r>
                <a:r>
                  <a:rPr lang="en-US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 dummy index</a:t>
                </a:r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IN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2" y="1491630"/>
                <a:ext cx="9036496" cy="3456011"/>
              </a:xfrm>
              <a:prstGeom prst="rect">
                <a:avLst/>
              </a:prstGeom>
              <a:blipFill rotWithShape="1">
                <a:blip r:embed="rId3"/>
                <a:stretch>
                  <a:fillRect l="-539" t="-882" r="-1146" b="-19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8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7166" y="3498192"/>
            <a:ext cx="8919330" cy="1584176"/>
          </a:xfrm>
          <a:prstGeom prst="round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Pentagon 1"/>
          <p:cNvSpPr/>
          <p:nvPr/>
        </p:nvSpPr>
        <p:spPr>
          <a:xfrm>
            <a:off x="45158" y="50741"/>
            <a:ext cx="4558592" cy="43204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Free Index and Dummy Index:</a:t>
            </a:r>
            <a:endParaRPr lang="en-IN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798768"/>
                  </p:ext>
                </p:extLst>
              </p:nvPr>
            </p:nvGraphicFramePr>
            <p:xfrm>
              <a:off x="1524000" y="539750"/>
              <a:ext cx="6096000" cy="2440178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Expression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Meaning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IN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IN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Doesn’t indicate summation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IN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IN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Doesn’t indicate summation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IN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IN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Summation over the index  ‘j’.</a:t>
                          </a:r>
                        </a:p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Because ‘j’ is</a:t>
                          </a:r>
                          <a:r>
                            <a:rPr lang="en-US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the repeated index .</a:t>
                          </a:r>
                        </a:p>
                        <a:p>
                          <a:pPr algn="ctr"/>
                          <a:r>
                            <a:rPr lang="en-US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‘j’ is thus dummy index.</a:t>
                          </a:r>
                        </a:p>
                        <a:p>
                          <a:pPr algn="ctr"/>
                          <a:r>
                            <a:rPr lang="en-US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The index ‘i’ is not a repeated index and thus called a free index.</a:t>
                          </a:r>
                          <a:endParaRPr lang="en-IN" i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798768"/>
                  </p:ext>
                </p:extLst>
              </p:nvPr>
            </p:nvGraphicFramePr>
            <p:xfrm>
              <a:off x="1524000" y="539750"/>
              <a:ext cx="6096000" cy="2444052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Expression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Meaning</a:t>
                          </a:r>
                          <a:endParaRPr lang="en-IN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917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03125" r="-100000" b="-4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Doesn’t indicate summation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216667" r="-100000" b="-38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Doesn’t indicate summation</a:t>
                          </a:r>
                          <a:endParaRPr lang="en-IN" b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13106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88372" r="-100000" b="-60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Summation over the index  ‘j’.</a:t>
                          </a:r>
                        </a:p>
                        <a:p>
                          <a:pPr algn="ctr"/>
                          <a:r>
                            <a:rPr lang="en-US" sz="16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Because ‘j’ is</a:t>
                          </a:r>
                          <a:r>
                            <a:rPr lang="en-US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the repeated index .</a:t>
                          </a:r>
                        </a:p>
                        <a:p>
                          <a:pPr algn="ctr"/>
                          <a:r>
                            <a:rPr lang="en-US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‘j’ is thus dummy index.</a:t>
                          </a:r>
                        </a:p>
                        <a:p>
                          <a:pPr algn="ctr"/>
                          <a:r>
                            <a:rPr lang="en-US" sz="16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The index ‘i’ is not a repeated index and thus called a free index.</a:t>
                          </a:r>
                          <a:endParaRPr lang="en-IN" i="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81679" y="3040225"/>
                <a:ext cx="3090654" cy="395621"/>
              </a:xfrm>
              <a:prstGeom prst="rect">
                <a:avLst/>
              </a:prstGeom>
              <a:solidFill>
                <a:srgbClr val="7030A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𝒊𝒋</m:t>
                        </m:r>
                      </m:sub>
                    </m:sSub>
                    <m:sSub>
                      <m:sSubPr>
                        <m:ctrlPr>
                          <a:rPr lang="en-IN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𝒋</m:t>
                        </m:r>
                      </m:sub>
                    </m:sSub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≠</m:t>
                    </m:r>
                    <m:sSub>
                      <m:sSubPr>
                        <m:ctrlPr>
                          <a:rPr lang="en-IN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𝒌𝒋</m:t>
                        </m:r>
                      </m:sub>
                    </m:sSub>
                    <m:sSub>
                      <m:sSubPr>
                        <m:ctrlPr>
                          <a:rPr lang="en-IN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IN" b="1" dirty="0" smtClean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 unless </a:t>
                </a:r>
                <a:r>
                  <a:rPr lang="en-IN" b="1" i="1" dirty="0" smtClean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IN" b="1" dirty="0" smtClean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IN" b="1" i="1" dirty="0" smtClean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lang="en-IN" b="1" i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679" y="3040225"/>
                <a:ext cx="3090654" cy="395621"/>
              </a:xfrm>
              <a:prstGeom prst="rect">
                <a:avLst/>
              </a:prstGeom>
              <a:blipFill rotWithShape="1">
                <a:blip r:embed="rId3"/>
                <a:stretch>
                  <a:fillRect l="-1775" t="-7692" r="-2761" b="-1692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lowchart: Stored Data 4"/>
          <p:cNvSpPr/>
          <p:nvPr/>
        </p:nvSpPr>
        <p:spPr>
          <a:xfrm flipH="1">
            <a:off x="179512" y="3651870"/>
            <a:ext cx="2808312" cy="432048"/>
          </a:xfrm>
          <a:prstGeom prst="flowChartOnlineStorag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Try these</a:t>
            </a:r>
            <a:endParaRPr lang="en-IN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19872" y="3867894"/>
                <a:ext cx="4738413" cy="978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dirty="0" smtClean="0"/>
                  <a:t>Expand the expression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IN" b="1" i="1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IN" b="1" i="1">
                            <a:latin typeface="Cambria Math"/>
                          </a:rPr>
                          <m:t>𝒊</m:t>
                        </m:r>
                      </m:sub>
                      <m:sup>
                        <m:r>
                          <a:rPr lang="en-IN" b="1" i="1">
                            <a:latin typeface="Cambria Math"/>
                          </a:rPr>
                          <m:t>𝒓</m:t>
                        </m:r>
                      </m:sup>
                    </m:sSubSup>
                    <m:sSub>
                      <m:sSubPr>
                        <m:ctrlPr>
                          <a:rPr lang="en-IN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IN" b="1" i="1">
                            <a:latin typeface="Cambria Math"/>
                          </a:rPr>
                          <m:t>𝒓𝒔</m:t>
                        </m:r>
                      </m:sub>
                    </m:sSub>
                    <m:sSub>
                      <m:sSubPr>
                        <m:ctrlPr>
                          <a:rPr lang="en-IN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IN" b="1" i="1">
                            <a:latin typeface="Cambria Math"/>
                          </a:rPr>
                          <m:t>𝒔</m:t>
                        </m:r>
                      </m:sub>
                    </m:sSub>
                    <m:r>
                      <a:rPr lang="en-IN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IN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IN" b="1" i="1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IN" b="1" baseline="-25000" dirty="0" smtClean="0"/>
                  <a:t>  </a:t>
                </a:r>
                <a:r>
                  <a:rPr lang="en-US" dirty="0" smtClean="0"/>
                  <a:t>for n=2.</a:t>
                </a:r>
              </a:p>
              <a:p>
                <a:pPr marL="285750" indent="-285750">
                  <a:buFont typeface="Wingdings" pitchFamily="2" charset="2"/>
                  <a:buChar char="Ø"/>
                </a:pPr>
                <a:endParaRPr lang="en-US" dirty="0" smtClean="0"/>
              </a:p>
              <a:p>
                <a:pPr marL="285750" indent="-285750">
                  <a:buFont typeface="Wingdings" pitchFamily="2" charset="2"/>
                  <a:buChar char="Ø"/>
                </a:pPr>
                <a:r>
                  <a:rPr lang="en-US" dirty="0" smtClean="0"/>
                  <a:t>Expand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𝒊𝒋</m:t>
                        </m:r>
                      </m:sub>
                    </m:sSub>
                    <m:sSub>
                      <m:sSubPr>
                        <m:ctrlPr>
                          <a:rPr lang="en-IN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𝒋</m:t>
                        </m:r>
                      </m:sub>
                    </m:sSub>
                    <m:r>
                      <a:rPr lang="en-US" b="1" i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IN" b="1" dirty="0" smtClean="0"/>
                  <a:t>  </a:t>
                </a:r>
                <a:r>
                  <a:rPr lang="en-IN" dirty="0" smtClean="0"/>
                  <a:t>for n=3</a:t>
                </a:r>
                <a:endParaRPr lang="en-IN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867894"/>
                <a:ext cx="4738413" cy="978601"/>
              </a:xfrm>
              <a:prstGeom prst="rect">
                <a:avLst/>
              </a:prstGeom>
              <a:blipFill rotWithShape="1">
                <a:blip r:embed="rId4"/>
                <a:stretch>
                  <a:fillRect l="-772" t="-2484" r="-2188" b="-62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22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2"/>
          <p:cNvSpPr/>
          <p:nvPr/>
        </p:nvSpPr>
        <p:spPr>
          <a:xfrm>
            <a:off x="45158" y="50741"/>
            <a:ext cx="3086682" cy="43204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Kronecker Delta</a:t>
            </a:r>
            <a:r>
              <a:rPr lang="en-US" sz="2400" b="1" dirty="0" smtClean="0">
                <a:solidFill>
                  <a:srgbClr val="FFFF00"/>
                </a:solidFill>
              </a:rPr>
              <a:t>:</a:t>
            </a:r>
            <a:endParaRPr lang="en-IN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7"/>
              <p:cNvSpPr txBox="1">
                <a:spLocks noChangeArrowheads="1"/>
              </p:cNvSpPr>
              <p:nvPr/>
            </p:nvSpPr>
            <p:spPr bwMode="auto">
              <a:xfrm>
                <a:off x="35496" y="555526"/>
                <a:ext cx="8928992" cy="25135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000" dirty="0" smtClean="0"/>
                  <a:t>                   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The Kronecker delta 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𝑖𝑗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IN" sz="2000" i="1">
                            <a:solidFill>
                              <a:schemeClr val="tx1"/>
                            </a:solidFill>
                          </a:rPr>
                        </m:ctrlPr>
                      </m:sSubSupPr>
                      <m:e>
                        <m:r>
                          <a:rPr lang="en-IN" sz="2000" i="1">
                            <a:solidFill>
                              <a:schemeClr val="tx1"/>
                            </a:solidFill>
                          </a:rPr>
                          <m:t>𝛿</m:t>
                        </m:r>
                      </m:e>
                      <m:sub>
                        <m:r>
                          <a:rPr lang="en-IN" sz="2000" i="1">
                            <a:solidFill>
                              <a:schemeClr val="tx1"/>
                            </a:solidFill>
                          </a:rPr>
                          <m:t>𝑗</m:t>
                        </m:r>
                      </m:sub>
                      <m:sup>
                        <m:r>
                          <a:rPr lang="en-IN" sz="2000" i="1">
                            <a:solidFill>
                              <a:schemeClr val="tx1"/>
                            </a:solidFill>
                          </a:rPr>
                          <m:t>𝑖</m:t>
                        </m:r>
                      </m:sup>
                    </m:sSub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2000" dirty="0" smtClean="0">
                  <a:solidFill>
                    <a:srgbClr val="FF0000"/>
                  </a:solidFill>
                </a:endParaRP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Since </a:t>
                </a:r>
                <a:r>
                  <a:rPr lang="en-US" sz="2000" dirty="0"/>
                  <a:t>there are two free indices, </a:t>
                </a:r>
                <a:r>
                  <a:rPr lang="en-US" sz="2000" dirty="0" smtClean="0"/>
                  <a:t>it </a:t>
                </a:r>
                <a:r>
                  <a:rPr lang="en-US" sz="2000" dirty="0"/>
                  <a:t>is a second-order </a:t>
                </a:r>
                <a:r>
                  <a:rPr lang="en-US" sz="2000" dirty="0" smtClean="0"/>
                  <a:t>or rank-2 tensor.  </a:t>
                </a:r>
                <a:r>
                  <a:rPr lang="en-US" sz="2000" dirty="0"/>
                  <a:t>The Kronecker delta corresponds to the 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identity 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matrix</a:t>
                </a:r>
                <a:r>
                  <a:rPr lang="en-US" sz="2000" dirty="0" smtClean="0"/>
                  <a:t> in any dimension.</a:t>
                </a: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In 2 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 smtClean="0"/>
                  <a:t>  and in 3 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sz="2000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555526"/>
                <a:ext cx="8928992" cy="2513573"/>
              </a:xfrm>
              <a:prstGeom prst="rect">
                <a:avLst/>
              </a:prstGeom>
              <a:blipFill rotWithShape="1">
                <a:blip r:embed="rId3"/>
                <a:stretch>
                  <a:fillRect l="-751" r="-8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009700"/>
              </p:ext>
            </p:extLst>
          </p:nvPr>
        </p:nvGraphicFramePr>
        <p:xfrm>
          <a:off x="5423891" y="436855"/>
          <a:ext cx="1469591" cy="766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4" imgW="876240" imgH="457200" progId="Equation.3">
                  <p:embed/>
                </p:oleObj>
              </mc:Choice>
              <mc:Fallback>
                <p:oleObj name="Equation" r:id="rId4" imgW="87624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23891" y="436855"/>
                        <a:ext cx="1469591" cy="766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entagon 5"/>
          <p:cNvSpPr/>
          <p:nvPr/>
        </p:nvSpPr>
        <p:spPr>
          <a:xfrm>
            <a:off x="45887" y="3075806"/>
            <a:ext cx="3086682" cy="432048"/>
          </a:xfrm>
          <a:prstGeom prst="homePlat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Levi-</a:t>
            </a:r>
            <a:r>
              <a:rPr lang="en-US" sz="2400" b="1" dirty="0" err="1">
                <a:solidFill>
                  <a:srgbClr val="FFFF00"/>
                </a:solidFill>
              </a:rPr>
              <a:t>Civita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tensor:</a:t>
            </a:r>
            <a:endParaRPr lang="en-IN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664060"/>
              </p:ext>
            </p:extLst>
          </p:nvPr>
        </p:nvGraphicFramePr>
        <p:xfrm>
          <a:off x="1155700" y="3651870"/>
          <a:ext cx="2419350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6" imgW="1333440" imgH="711000" progId="Equation.3">
                  <p:embed/>
                </p:oleObj>
              </mc:Choice>
              <mc:Fallback>
                <p:oleObj name="Equation" r:id="rId6" imgW="1333440" imgH="711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3651870"/>
                        <a:ext cx="2419350" cy="128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419872" y="3651870"/>
            <a:ext cx="467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cycle clockwise: </a:t>
            </a:r>
            <a:r>
              <a:rPr lang="en-US" sz="2000" dirty="0" smtClean="0"/>
              <a:t>1,2,3; or 2,3,1;  </a:t>
            </a:r>
            <a:r>
              <a:rPr lang="en-US" sz="2000" dirty="0"/>
              <a:t>or 3,1,2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563938" y="4057474"/>
            <a:ext cx="5329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cycle counterclockwise: </a:t>
            </a:r>
            <a:r>
              <a:rPr lang="en-US" sz="2000" dirty="0" smtClean="0"/>
              <a:t>1,3,2;  or 3,2,1;  </a:t>
            </a:r>
            <a:r>
              <a:rPr lang="en-US" sz="2000" dirty="0"/>
              <a:t>or 2,1,3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131195" y="4475131"/>
            <a:ext cx="5329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otherwise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39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Stored Data 1"/>
          <p:cNvSpPr/>
          <p:nvPr/>
        </p:nvSpPr>
        <p:spPr>
          <a:xfrm flipH="1">
            <a:off x="179512" y="195486"/>
            <a:ext cx="2808312" cy="432048"/>
          </a:xfrm>
          <a:prstGeom prst="flowChartOnlineStorag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Try these</a:t>
            </a:r>
            <a:endParaRPr lang="en-IN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7505" y="699542"/>
                <a:ext cx="8928992" cy="1869807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en-US" dirty="0" smtClean="0"/>
                  <a:t>Use the Einstein summation convention to write the following and assign the value of ‘n’ in each case:</a:t>
                </a:r>
              </a:p>
              <a:p>
                <a:pPr marL="342900" indent="-342900">
                  <a:buAutoNum type="alphaLcParenBoth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I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endParaRPr lang="en-US" i="1" dirty="0" smtClean="0">
                  <a:latin typeface="Cambria Math"/>
                </a:endParaRPr>
              </a:p>
              <a:p>
                <a:pPr marL="342900" indent="-342900">
                  <a:buAutoNum type="alphaLcParenBoth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IN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IN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22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b="0" i="0" smtClean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IN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33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IN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44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IN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55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𝑖</m:t>
                        </m:r>
                      </m:sup>
                    </m:sSubSup>
                  </m:oMath>
                </a14:m>
                <a:endParaRPr lang="en-IN" dirty="0" smtClean="0"/>
              </a:p>
              <a:p>
                <a:endParaRPr lang="en-US" dirty="0"/>
              </a:p>
              <a:p>
                <a:r>
                  <a:rPr lang="en-US" dirty="0" smtClean="0"/>
                  <a:t>2. Evaluate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en-IN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IN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IN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𝑖</m:t>
                        </m:r>
                      </m:sup>
                    </m:sSubSup>
                    <m:sSub>
                      <m:sSubPr>
                        <m:ctrlPr>
                          <a:rPr lang="en-I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 smtClean="0"/>
                  <a:t> for n=9. Try to write the result in matrix form.</a:t>
                </a:r>
                <a:endParaRPr lang="en-IN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" y="699542"/>
                <a:ext cx="8928992" cy="1869807"/>
              </a:xfrm>
              <a:prstGeom prst="rect">
                <a:avLst/>
              </a:prstGeom>
              <a:blipFill rotWithShape="1">
                <a:blip r:embed="rId2"/>
                <a:stretch>
                  <a:fillRect l="-545" t="-1294" b="-324"/>
                </a:stretch>
              </a:blipFill>
              <a:ln w="1905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683568" y="2931790"/>
            <a:ext cx="2448272" cy="2016224"/>
          </a:xfrm>
          <a:prstGeom prst="flowChartPunchedTape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65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Indices are the utmost important things in Tensor</a:t>
            </a:r>
            <a:endParaRPr lang="en-IN" sz="2000" b="1" dirty="0">
              <a:solidFill>
                <a:srgbClr val="FFFF00"/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>
            <a:off x="3563888" y="3507854"/>
            <a:ext cx="1152128" cy="648072"/>
          </a:xfrm>
          <a:prstGeom prst="striped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4932040" y="3363838"/>
            <a:ext cx="3528393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just have to play around the indices to use tensors properly</a:t>
            </a:r>
            <a:endParaRPr lang="en-I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AE50C-C728-44CB-8924-6CD3E574F20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107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718</Words>
  <Application>Microsoft Office PowerPoint</Application>
  <PresentationFormat>On-screen Show (16:9)</PresentationFormat>
  <Paragraphs>51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Equation 3.0</vt:lpstr>
      <vt:lpstr>Introduction to Tensors Part II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Tensors Part II</dc:title>
  <dc:creator>USER</dc:creator>
  <cp:lastModifiedBy>USER</cp:lastModifiedBy>
  <cp:revision>27</cp:revision>
  <dcterms:created xsi:type="dcterms:W3CDTF">2021-05-18T05:41:13Z</dcterms:created>
  <dcterms:modified xsi:type="dcterms:W3CDTF">2021-05-18T10:28:34Z</dcterms:modified>
</cp:coreProperties>
</file>