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 /><Relationship Id="rId1" Type="http://schemas.openxmlformats.org/officeDocument/2006/relationships/image" Target="../media/image1.wmf" 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 /><Relationship Id="rId1" Type="http://schemas.openxmlformats.org/officeDocument/2006/relationships/image" Target="../media/image4.wmf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447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50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65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88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31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30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072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907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79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26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43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E33A-8811-4B45-8332-1402FFB447B3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5F48F-C3FA-4991-BB09-A011F17A62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4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 /><Relationship Id="rId7" Type="http://schemas.openxmlformats.org/officeDocument/2006/relationships/image" Target="../media/image2.wmf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1.vml" /><Relationship Id="rId6" Type="http://schemas.openxmlformats.org/officeDocument/2006/relationships/oleObject" Target="../embeddings/oleObject2.bin" /><Relationship Id="rId5" Type="http://schemas.openxmlformats.org/officeDocument/2006/relationships/image" Target="../media/image1.wmf" /><Relationship Id="rId4" Type="http://schemas.openxmlformats.org/officeDocument/2006/relationships/oleObject" Target="../embeddings/oleObject1.bin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 /><Relationship Id="rId7" Type="http://schemas.openxmlformats.org/officeDocument/2006/relationships/image" Target="../media/image6.png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2.vml" /><Relationship Id="rId6" Type="http://schemas.openxmlformats.org/officeDocument/2006/relationships/image" Target="../media/image5.wmf" /><Relationship Id="rId5" Type="http://schemas.openxmlformats.org/officeDocument/2006/relationships/oleObject" Target="../embeddings/oleObject4.bin" /><Relationship Id="rId4" Type="http://schemas.openxmlformats.org/officeDocument/2006/relationships/image" Target="../media/image4.wmf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002060"/>
                </a:solidFill>
                <a:latin typeface="Algerian" pitchFamily="82" charset="0"/>
              </a:rPr>
              <a:t>Introduction to Tensors</a:t>
            </a:r>
            <a:endParaRPr lang="en-IN" sz="5400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59883" y="3606435"/>
            <a:ext cx="4224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>
                <a:solidFill>
                  <a:srgbClr val="FF0000"/>
                </a:solidFill>
                <a:latin typeface="Engravers MT" pitchFamily="18" charset="0"/>
              </a:rPr>
              <a:t>Dr </a:t>
            </a:r>
            <a:r>
              <a:rPr lang="en-US" sz="2000" dirty="0" err="1">
                <a:solidFill>
                  <a:srgbClr val="FF0000"/>
                </a:solidFill>
                <a:latin typeface="Engravers MT" pitchFamily="18" charset="0"/>
              </a:rPr>
              <a:t>Deepshikha</a:t>
            </a:r>
            <a:r>
              <a:rPr lang="en-US" sz="2000" dirty="0">
                <a:solidFill>
                  <a:srgbClr val="FF0000"/>
                </a:solidFill>
                <a:latin typeface="Engravers MT" pitchFamily="18" charset="0"/>
              </a:rPr>
              <a:t> Gogoi</a:t>
            </a:r>
            <a:endParaRPr lang="en-IN" sz="2000" dirty="0">
              <a:solidFill>
                <a:srgbClr val="FF00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11510"/>
            <a:ext cx="8568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The best way to understand a tensor is to begin by making sure that you are solid on your understanding of vectors.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Vector is generally viewed as 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But vectors can represent other things too, such as an area.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851920" y="1275606"/>
            <a:ext cx="1512168" cy="360040"/>
          </a:xfrm>
          <a:prstGeom prst="rightArrow">
            <a:avLst/>
          </a:prstGeom>
          <a:gradFill flip="none" rotWithShape="1">
            <a:gsLst>
              <a:gs pos="0">
                <a:srgbClr val="FF0000"/>
              </a:gs>
              <a:gs pos="69000">
                <a:srgbClr val="00206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51920" y="1203598"/>
            <a:ext cx="1296144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2580000">
            <a:off x="831622" y="2980956"/>
            <a:ext cx="3276000" cy="1980000"/>
          </a:xfrm>
          <a:prstGeom prst="rect">
            <a:avLst/>
          </a:prstGeom>
          <a:scene3d>
            <a:camera prst="orthographicFront">
              <a:rot lat="3000000" lon="7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40702" y="2715766"/>
            <a:ext cx="0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6686" y="232610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Z</a:t>
            </a:r>
            <a:endParaRPr lang="en-IN" sz="2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0902" y="336383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X</a:t>
            </a:r>
            <a:endParaRPr lang="en-IN" sz="2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4227934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Y</a:t>
            </a:r>
            <a:endParaRPr lang="en-IN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32040" y="2948339"/>
                <a:ext cx="42119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Magnitude of this </a:t>
                </a:r>
                <a:r>
                  <a:rPr lang="en-US" b="1" dirty="0">
                    <a:solidFill>
                      <a:srgbClr val="FF0000"/>
                    </a:solidFill>
                  </a:rPr>
                  <a:t>area vector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∞ </m:t>
                    </m:r>
                  </m:oMath>
                </a14:m>
                <a:r>
                  <a:rPr lang="en-IN" b="1" dirty="0">
                    <a:solidFill>
                      <a:srgbClr val="0070C0"/>
                    </a:solidFill>
                  </a:rPr>
                  <a:t>The area</a:t>
                </a:r>
              </a:p>
              <a:p>
                <a:endParaRPr lang="en-IN" b="1" dirty="0"/>
              </a:p>
              <a:p>
                <a:r>
                  <a:rPr lang="en-US" b="1" dirty="0"/>
                  <a:t>Direction of this area vector is perpendicular to the surface</a:t>
                </a:r>
                <a:endParaRPr lang="en-IN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948339"/>
                <a:ext cx="4211961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158" t="-2538" r="-289" b="-710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06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90" y="2571750"/>
            <a:ext cx="27368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67494"/>
            <a:ext cx="8879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b="1" dirty="0">
                <a:solidFill>
                  <a:srgbClr val="7030A0"/>
                </a:solidFill>
              </a:rPr>
              <a:t>Thus we can say that vectors are members of wider class of objects called tensors.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b="1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 b="1" dirty="0">
                <a:solidFill>
                  <a:srgbClr val="7030A0"/>
                </a:solidFill>
              </a:rPr>
              <a:t>But then, you must have a better understanding of vector components and basis vectors</a:t>
            </a:r>
            <a:endParaRPr lang="en-IN" b="1" dirty="0">
              <a:solidFill>
                <a:srgbClr val="7030A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95536" y="1309985"/>
            <a:ext cx="82804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Let            denote </a:t>
            </a:r>
            <a:r>
              <a:rPr lang="en-US" sz="2000" b="1" dirty="0"/>
              <a:t>unit</a:t>
            </a:r>
            <a:r>
              <a:rPr lang="en-US" sz="2000" dirty="0"/>
              <a:t> vectors in the x, y and z direction.  The </a:t>
            </a:r>
            <a:r>
              <a:rPr lang="en-US" sz="2000" b="1" dirty="0"/>
              <a:t>hat</a:t>
            </a:r>
            <a:r>
              <a:rPr lang="en-US" sz="2000" dirty="0"/>
              <a:t> denotes a magnitude of unity</a:t>
            </a:r>
          </a:p>
          <a:p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b="1" dirty="0"/>
              <a:t>position vector</a:t>
            </a:r>
            <a:r>
              <a:rPr lang="en-US" sz="2000" dirty="0"/>
              <a:t>    (the arrow denotes a vector that is not a unit vector) is given as</a:t>
            </a: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058578"/>
              </p:ext>
            </p:extLst>
          </p:nvPr>
        </p:nvGraphicFramePr>
        <p:xfrm>
          <a:off x="1694259" y="2715766"/>
          <a:ext cx="17256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4" imgW="1002960" imgH="241200" progId="Equation.3">
                  <p:embed/>
                </p:oleObj>
              </mc:Choice>
              <mc:Fallback>
                <p:oleObj name="Equation" r:id="rId4" imgW="1002960" imgH="241200" progId="Equation.3">
                  <p:embed/>
                  <p:pic>
                    <p:nvPicPr>
                      <p:cNvPr id="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9" y="2715766"/>
                        <a:ext cx="172561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718988"/>
              </p:ext>
            </p:extLst>
          </p:nvPr>
        </p:nvGraphicFramePr>
        <p:xfrm>
          <a:off x="899592" y="1342529"/>
          <a:ext cx="5397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6" imgW="355446" imgH="241195" progId="Equation.3">
                  <p:embed/>
                </p:oleObj>
              </mc:Choice>
              <mc:Fallback>
                <p:oleObj name="Equation" r:id="rId6" imgW="355446" imgH="241195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342529"/>
                        <a:ext cx="53975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714988" y="3030388"/>
            <a:ext cx="432048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7584" y="3795886"/>
            <a:ext cx="143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 component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02571" y="3795886"/>
            <a:ext cx="2923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Basis vector for X component</a:t>
            </a:r>
            <a:endParaRPr lang="en-IN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370925" y="3051170"/>
            <a:ext cx="480748" cy="79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496" y="4701916"/>
            <a:ext cx="8968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This makes vector a tensor of Rank 1, which means it needs one basis vector per component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43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51520" y="244"/>
            <a:ext cx="8280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 dirty="0">
                <a:solidFill>
                  <a:srgbClr val="7030A0"/>
                </a:solidFill>
              </a:rPr>
              <a:t>Some more examples of vectors with their component and basis vectors:</a:t>
            </a:r>
          </a:p>
          <a:p>
            <a:endParaRPr lang="en-US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The </a:t>
            </a:r>
            <a:r>
              <a:rPr lang="en-US" sz="2000" b="1" dirty="0"/>
              <a:t>velocity vector</a:t>
            </a:r>
            <a:r>
              <a:rPr lang="en-US" sz="2000" dirty="0"/>
              <a:t>  is given as 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41649" y="1275606"/>
            <a:ext cx="8280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The </a:t>
            </a:r>
            <a:r>
              <a:rPr lang="en-US" sz="2000" b="1" dirty="0"/>
              <a:t>acceleration</a:t>
            </a:r>
            <a:r>
              <a:rPr lang="en-US" sz="2000" dirty="0"/>
              <a:t> vector  is given as 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07411"/>
              </p:ext>
            </p:extLst>
          </p:nvPr>
        </p:nvGraphicFramePr>
        <p:xfrm>
          <a:off x="4048472" y="483518"/>
          <a:ext cx="29718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1726920" imgH="393480" progId="Equation.3">
                  <p:embed/>
                </p:oleObj>
              </mc:Choice>
              <mc:Fallback>
                <p:oleObj name="Equation" r:id="rId3" imgW="1726920" imgH="393480" progId="Equation.3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472" y="483518"/>
                        <a:ext cx="297180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006137"/>
              </p:ext>
            </p:extLst>
          </p:nvPr>
        </p:nvGraphicFramePr>
        <p:xfrm>
          <a:off x="1248370" y="1635646"/>
          <a:ext cx="62039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3606800" imgH="419100" progId="Equation.3">
                  <p:embed/>
                </p:oleObj>
              </mc:Choice>
              <mc:Fallback>
                <p:oleObj name="Equation" r:id="rId5" imgW="3606800" imgH="4191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8370" y="1635646"/>
                        <a:ext cx="620395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-14996" y="2571750"/>
                <a:ext cx="9192496" cy="1850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7030A0"/>
                    </a:solidFill>
                  </a:rPr>
                  <a:t>Knowing the basis vectors, any vector can be represented in the form of a matrix (either row or column matrix) :</a:t>
                </a:r>
              </a:p>
              <a:p>
                <a:r>
                  <a:rPr lang="en-US" dirty="0"/>
                  <a:t>If A</a:t>
                </a:r>
                <a:r>
                  <a:rPr lang="en-US" baseline="-25000" dirty="0"/>
                  <a:t>x</a:t>
                </a:r>
                <a:r>
                  <a:rPr lang="en-US" dirty="0"/>
                  <a:t>, A</a:t>
                </a:r>
                <a:r>
                  <a:rPr lang="en-US" baseline="-25000" dirty="0"/>
                  <a:t>y</a:t>
                </a:r>
                <a:r>
                  <a:rPr lang="en-US" dirty="0"/>
                  <a:t>, A</a:t>
                </a:r>
                <a:r>
                  <a:rPr lang="en-US" baseline="-25000" dirty="0"/>
                  <a:t>z</a:t>
                </a:r>
                <a:r>
                  <a:rPr lang="en-US" dirty="0"/>
                  <a:t> are the x, y and z component of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IN" dirty="0"/>
                  <a:t>, then it’s matrix representation will be:</a:t>
                </a:r>
              </a:p>
              <a:p>
                <a:r>
                  <a:rPr lang="en-IN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IN" dirty="0"/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IN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IN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IN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996" y="2571750"/>
                <a:ext cx="9192496" cy="1850507"/>
              </a:xfrm>
              <a:prstGeom prst="rect">
                <a:avLst/>
              </a:prstGeom>
              <a:blipFill rotWithShape="1">
                <a:blip r:embed="rId7"/>
                <a:stretch>
                  <a:fillRect l="-597" t="-1650" r="-7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334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be 2"/>
          <p:cNvSpPr/>
          <p:nvPr/>
        </p:nvSpPr>
        <p:spPr>
          <a:xfrm>
            <a:off x="2267744" y="1234042"/>
            <a:ext cx="3744416" cy="3672408"/>
          </a:xfrm>
          <a:prstGeom prst="cube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5" name="Straight Connector 4"/>
          <p:cNvCxnSpPr/>
          <p:nvPr/>
        </p:nvCxnSpPr>
        <p:spPr>
          <a:xfrm>
            <a:off x="3194186" y="1234042"/>
            <a:ext cx="0" cy="27778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94186" y="4001519"/>
            <a:ext cx="281797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267744" y="4001519"/>
            <a:ext cx="926442" cy="9049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2580000">
            <a:off x="2474558" y="696990"/>
            <a:ext cx="3276000" cy="1980000"/>
          </a:xfrm>
          <a:prstGeom prst="rect">
            <a:avLst/>
          </a:prstGeom>
          <a:scene3d>
            <a:camera prst="orthographicFront">
              <a:rot lat="3000000" lon="7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283968" y="411510"/>
            <a:ext cx="0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5328200" y="581255"/>
            <a:ext cx="0" cy="2088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491880" y="1635646"/>
            <a:ext cx="792091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80171" y="-11171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B050"/>
                </a:solidFill>
                <a:latin typeface="Times New Roman"/>
                <a:cs typeface="Times New Roman"/>
              </a:rPr>
              <a:t>σ</a:t>
            </a:r>
            <a:r>
              <a:rPr lang="en-US" sz="2800" b="1" baseline="-25000" dirty="0">
                <a:solidFill>
                  <a:srgbClr val="00B050"/>
                </a:solidFill>
                <a:latin typeface="Times New Roman"/>
                <a:cs typeface="Times New Roman"/>
              </a:rPr>
              <a:t>zz</a:t>
            </a:r>
            <a:endParaRPr lang="en-IN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14016" y="1328450"/>
            <a:ext cx="606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B050"/>
                </a:solidFill>
                <a:latin typeface="Times New Roman"/>
                <a:cs typeface="Times New Roman"/>
              </a:rPr>
              <a:t>σ</a:t>
            </a:r>
            <a:r>
              <a:rPr lang="en-US" sz="2800" b="1" baseline="-25000" dirty="0" err="1">
                <a:solidFill>
                  <a:srgbClr val="00B050"/>
                </a:solidFill>
                <a:latin typeface="Times New Roman"/>
                <a:cs typeface="Times New Roman"/>
              </a:rPr>
              <a:t>zx</a:t>
            </a:r>
            <a:endParaRPr lang="en-IN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73656" y="2336562"/>
            <a:ext cx="606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B050"/>
                </a:solidFill>
                <a:latin typeface="Times New Roman"/>
                <a:cs typeface="Times New Roman"/>
              </a:rPr>
              <a:t>σ</a:t>
            </a:r>
            <a:r>
              <a:rPr lang="en-US" sz="2800" b="1" baseline="-25000" dirty="0" err="1">
                <a:solidFill>
                  <a:srgbClr val="00B050"/>
                </a:solidFill>
                <a:latin typeface="Times New Roman"/>
                <a:cs typeface="Times New Roman"/>
              </a:rPr>
              <a:t>zy</a:t>
            </a:r>
            <a:endParaRPr lang="en-IN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46920" y="699542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Z</a:t>
            </a:r>
            <a:endParaRPr lang="en-IN" sz="2400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272" y="376626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X</a:t>
            </a:r>
            <a:endParaRPr lang="en-IN" sz="2400" b="1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13160" y="4774381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Y</a:t>
            </a:r>
            <a:endParaRPr lang="en-IN" sz="24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51470"/>
            <a:ext cx="346723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Stress vector: A higher rank tensor</a:t>
            </a:r>
            <a:endParaRPr lang="en-IN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88224" y="259817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Consider the forces inside a solid object.</a:t>
            </a:r>
            <a:endParaRPr lang="en-IN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12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3" grpId="0"/>
      <p:bldP spid="2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323528" y="51470"/>
            <a:ext cx="828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The force per unit face area acting in the z direction on that face is the stress </a:t>
            </a:r>
            <a:r>
              <a:rPr lang="en-US" sz="2000" dirty="0">
                <a:latin typeface="Times New Roman"/>
                <a:cs typeface="Times New Roman"/>
                <a:sym typeface="Symbol" pitchFamily="18" charset="2"/>
              </a:rPr>
              <a:t>σ</a:t>
            </a:r>
            <a:r>
              <a:rPr lang="en-US" sz="2000" baseline="-25000" dirty="0">
                <a:latin typeface="Times New Roman"/>
                <a:cs typeface="Times New Roman"/>
                <a:sym typeface="Symbol" pitchFamily="18" charset="2"/>
              </a:rPr>
              <a:t>zz</a:t>
            </a:r>
            <a:r>
              <a:rPr lang="en-US" sz="2000" dirty="0">
                <a:sym typeface="Symbol" pitchFamily="18" charset="2"/>
              </a:rPr>
              <a:t> (first face, 2</a:t>
            </a:r>
            <a:r>
              <a:rPr lang="en-US" sz="2000" baseline="30000" dirty="0">
                <a:sym typeface="Symbol" pitchFamily="18" charset="2"/>
              </a:rPr>
              <a:t>nd</a:t>
            </a:r>
            <a:r>
              <a:rPr lang="en-US" sz="2000" dirty="0">
                <a:sym typeface="Symbol" pitchFamily="18" charset="2"/>
              </a:rPr>
              <a:t> stress).</a:t>
            </a: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323528" y="843633"/>
            <a:ext cx="828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>
                <a:sym typeface="Symbol" pitchFamily="18" charset="2"/>
              </a:rPr>
              <a:t>The forces per unit face area acting in the x and y directions on that face are the stresses </a:t>
            </a:r>
            <a:r>
              <a:rPr lang="en-US" sz="2000" dirty="0" err="1">
                <a:latin typeface="Times New Roman"/>
                <a:cs typeface="Times New Roman"/>
                <a:sym typeface="Symbol" pitchFamily="18" charset="2"/>
              </a:rPr>
              <a:t>σ</a:t>
            </a:r>
            <a:r>
              <a:rPr lang="en-US" sz="2000" baseline="-25000" dirty="0" err="1">
                <a:latin typeface="Times New Roman"/>
                <a:cs typeface="Times New Roman"/>
                <a:sym typeface="Symbol" pitchFamily="18" charset="2"/>
              </a:rPr>
              <a:t>zx</a:t>
            </a:r>
            <a:r>
              <a:rPr lang="en-US" sz="2000" dirty="0">
                <a:sym typeface="Symbol" pitchFamily="18" charset="2"/>
              </a:rPr>
              <a:t> and </a:t>
            </a:r>
            <a:r>
              <a:rPr lang="en-US" sz="2000" dirty="0" err="1">
                <a:latin typeface="Times New Roman"/>
                <a:cs typeface="Times New Roman"/>
                <a:sym typeface="Symbol" pitchFamily="18" charset="2"/>
              </a:rPr>
              <a:t>σ</a:t>
            </a:r>
            <a:r>
              <a:rPr lang="en-US" sz="2000" baseline="-25000" dirty="0" err="1">
                <a:latin typeface="Times New Roman"/>
                <a:cs typeface="Times New Roman"/>
                <a:sym typeface="Symbol" pitchFamily="18" charset="2"/>
              </a:rPr>
              <a:t>zy</a:t>
            </a:r>
            <a:r>
              <a:rPr lang="en-US" sz="2000" dirty="0">
                <a:sym typeface="Symbol" pitchFamily="18" charset="2"/>
              </a:rPr>
              <a:t>.</a:t>
            </a:r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323528" y="1654845"/>
            <a:ext cx="828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>
                <a:sym typeface="Symbol" pitchFamily="18" charset="2"/>
              </a:rPr>
              <a:t>Here </a:t>
            </a:r>
            <a:r>
              <a:rPr lang="en-US" sz="2000" dirty="0">
                <a:latin typeface="Times New Roman"/>
                <a:cs typeface="Times New Roman"/>
                <a:sym typeface="Symbol" pitchFamily="18" charset="2"/>
              </a:rPr>
              <a:t>σ</a:t>
            </a:r>
            <a:r>
              <a:rPr lang="en-US" sz="2000" baseline="-25000" dirty="0">
                <a:latin typeface="Times New Roman"/>
                <a:cs typeface="Times New Roman"/>
                <a:sym typeface="Symbol" pitchFamily="18" charset="2"/>
              </a:rPr>
              <a:t>zz</a:t>
            </a:r>
            <a:r>
              <a:rPr lang="en-US" sz="2000" dirty="0">
                <a:sym typeface="Symbol" pitchFamily="18" charset="2"/>
              </a:rPr>
              <a:t> is a </a:t>
            </a:r>
            <a:r>
              <a:rPr lang="en-US" sz="2000" b="1" dirty="0">
                <a:sym typeface="Symbol" pitchFamily="18" charset="2"/>
              </a:rPr>
              <a:t>normal stress</a:t>
            </a:r>
            <a:r>
              <a:rPr lang="en-US" sz="2000" dirty="0">
                <a:sym typeface="Symbol" pitchFamily="18" charset="2"/>
              </a:rPr>
              <a:t> (acts normal, or perpendicular to the face) and </a:t>
            </a:r>
            <a:r>
              <a:rPr lang="en-US" sz="2000" dirty="0" err="1">
                <a:latin typeface="Times New Roman"/>
                <a:cs typeface="Times New Roman"/>
                <a:sym typeface="Symbol" pitchFamily="18" charset="2"/>
              </a:rPr>
              <a:t>σ</a:t>
            </a:r>
            <a:r>
              <a:rPr lang="en-US" sz="2000" baseline="-25000" dirty="0" err="1">
                <a:latin typeface="Times New Roman"/>
                <a:cs typeface="Times New Roman"/>
                <a:sym typeface="Symbol" pitchFamily="18" charset="2"/>
              </a:rPr>
              <a:t>zx</a:t>
            </a:r>
            <a:r>
              <a:rPr lang="en-US" sz="2000" dirty="0">
                <a:sym typeface="Symbol" pitchFamily="18" charset="2"/>
              </a:rPr>
              <a:t> and </a:t>
            </a:r>
            <a:r>
              <a:rPr lang="en-US" sz="2000" dirty="0" err="1">
                <a:latin typeface="Times New Roman"/>
                <a:cs typeface="Times New Roman"/>
                <a:sym typeface="Symbol" pitchFamily="18" charset="2"/>
              </a:rPr>
              <a:t>σ</a:t>
            </a:r>
            <a:r>
              <a:rPr lang="en-US" sz="2000" baseline="-25000" dirty="0" err="1">
                <a:latin typeface="Times New Roman"/>
                <a:cs typeface="Times New Roman"/>
                <a:sym typeface="Symbol" pitchFamily="18" charset="2"/>
              </a:rPr>
              <a:t>zy</a:t>
            </a:r>
            <a:r>
              <a:rPr lang="en-US" sz="2000" dirty="0">
                <a:sym typeface="Symbol" pitchFamily="18" charset="2"/>
              </a:rPr>
              <a:t> are </a:t>
            </a:r>
            <a:r>
              <a:rPr lang="en-US" sz="2000" b="1" dirty="0">
                <a:sym typeface="Symbol" pitchFamily="18" charset="2"/>
              </a:rPr>
              <a:t>shear stresses</a:t>
            </a:r>
            <a:r>
              <a:rPr lang="en-US" sz="2000" dirty="0">
                <a:sym typeface="Symbol" pitchFamily="18" charset="2"/>
              </a:rPr>
              <a:t> (act parallel to the face).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2427734"/>
            <a:ext cx="8377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Thus the stress tensor will have nine components. In matrix form, it can be written as:</a:t>
            </a:r>
            <a:endParaRPr lang="en-IN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87824" y="2931790"/>
                <a:ext cx="2467470" cy="8549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931790"/>
                <a:ext cx="2467470" cy="854978"/>
              </a:xfrm>
              <a:prstGeom prst="rect">
                <a:avLst/>
              </a:prstGeom>
              <a:blipFill rotWithShape="1">
                <a:blip r:embed="rId2"/>
                <a:stretch>
                  <a:fillRect r="-271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79512" y="401191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Thus the stress tensor is an example of rank 2 tensor. Each of the nine components have two basis vectors. The number of subscripts in a component denotes the number of basis vectors it has.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9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95486"/>
            <a:ext cx="8532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You may be wondering what is about the combination of components and basis vectors that makes tensors so powerful!!!</a:t>
            </a:r>
          </a:p>
          <a:p>
            <a:endParaRPr lang="en-US" b="1" dirty="0">
              <a:solidFill>
                <a:srgbClr val="7030A0"/>
              </a:solidFill>
            </a:endParaRPr>
          </a:p>
          <a:p>
            <a:r>
              <a:rPr lang="en-US" sz="2000" b="1" dirty="0">
                <a:solidFill>
                  <a:srgbClr val="7030A0"/>
                </a:solidFill>
              </a:rPr>
              <a:t>The answer is: </a:t>
            </a:r>
            <a:r>
              <a:rPr lang="en-US" b="1" dirty="0">
                <a:solidFill>
                  <a:srgbClr val="FF0000"/>
                </a:solidFill>
              </a:rPr>
              <a:t>All observers, in all reference frames, agree not on the basis vectors OR not on the components BUT on the combination of components and basis vectors.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7030A0"/>
                </a:solidFill>
              </a:rPr>
              <a:t>The reason for this is: </a:t>
            </a:r>
            <a:r>
              <a:rPr lang="en-US" b="1" dirty="0">
                <a:solidFill>
                  <a:srgbClr val="FF0000"/>
                </a:solidFill>
              </a:rPr>
              <a:t>The basis vectors transform in one way between reference frames, and the components transform in just such a way so as to keep the combination of components and basis vectors same for all observers.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7030A0"/>
                </a:solidFill>
              </a:rPr>
              <a:t>It was this characteristics of tensors that caused people to call tensors  </a:t>
            </a:r>
            <a:r>
              <a:rPr lang="en-US" sz="2000" b="1" dirty="0">
                <a:solidFill>
                  <a:srgbClr val="7030A0"/>
                </a:solidFill>
              </a:rPr>
              <a:t>“The  facts of the universe!”</a:t>
            </a:r>
            <a:endParaRPr lang="en-IN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5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9512" y="-20538"/>
                <a:ext cx="8856984" cy="5232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u="sng" dirty="0">
                    <a:solidFill>
                      <a:srgbClr val="7030A0"/>
                    </a:solidFill>
                  </a:rPr>
                  <a:t>Now, the definition of Tensor according to Books! :</a:t>
                </a:r>
              </a:p>
              <a:p>
                <a:endParaRPr lang="en-US" sz="2000" b="1" dirty="0">
                  <a:solidFill>
                    <a:srgbClr val="7030A0"/>
                  </a:solidFill>
                </a:endParaRPr>
              </a:p>
              <a:p>
                <a:r>
                  <a:rPr lang="en-US" sz="2000" b="1" dirty="0">
                    <a:solidFill>
                      <a:srgbClr val="FF0000"/>
                    </a:solidFill>
                  </a:rPr>
                  <a:t>In an ‘m’-dimensional space, a tensor of rank ‘n’ is a mathematical object that has ‘n’ indices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𝒎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IN" sz="2000" b="1" dirty="0">
                    <a:solidFill>
                      <a:srgbClr val="FF0000"/>
                    </a:solidFill>
                  </a:rPr>
                  <a:t> components and obey certain transformation rules.</a:t>
                </a:r>
              </a:p>
              <a:p>
                <a:endParaRPr lang="en-US" sz="2000" b="1" dirty="0">
                  <a:solidFill>
                    <a:srgbClr val="FF0000"/>
                  </a:solidFill>
                </a:endParaRPr>
              </a:p>
              <a:p>
                <a:r>
                  <a:rPr lang="en-US" sz="2000" b="1" u="sng" dirty="0">
                    <a:solidFill>
                      <a:srgbClr val="7030A0"/>
                    </a:solidFill>
                  </a:rPr>
                  <a:t>Rank of a tensor:</a:t>
                </a:r>
              </a:p>
              <a:p>
                <a:endParaRPr lang="en-US" sz="2000" b="1" u="sng" dirty="0">
                  <a:solidFill>
                    <a:srgbClr val="7030A0"/>
                  </a:solidFill>
                </a:endParaRPr>
              </a:p>
              <a:p>
                <a:r>
                  <a:rPr lang="en-US" sz="2000" b="1" dirty="0">
                    <a:solidFill>
                      <a:srgbClr val="FF0000"/>
                    </a:solidFill>
                  </a:rPr>
                  <a:t>It is defined as the number of directions (or basis vectors) required to describe one component of the tensor.</a:t>
                </a:r>
              </a:p>
              <a:p>
                <a:endParaRPr lang="en-US" sz="2000" b="1" dirty="0">
                  <a:solidFill>
                    <a:srgbClr val="FF0000"/>
                  </a:solidFill>
                </a:endParaRPr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A tensor of rank ‘zero’ is thus called a scalar.</a:t>
                </a:r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A tensor of rank ‘one’ is thus called a vector.</a:t>
                </a:r>
              </a:p>
              <a:p>
                <a:pPr marL="342900" indent="-342900">
                  <a:buFont typeface="Wingdings" pitchFamily="2" charset="2"/>
                  <a:buChar char="Ø"/>
                </a:pPr>
                <a:endParaRPr lang="en-US" sz="2000" b="1" dirty="0">
                  <a:solidFill>
                    <a:srgbClr val="FF0000"/>
                  </a:solidFill>
                </a:endParaRPr>
              </a:p>
              <a:p>
                <a:r>
                  <a:rPr lang="en-US" sz="2000" b="1" dirty="0">
                    <a:solidFill>
                      <a:srgbClr val="7030A0"/>
                    </a:solidFill>
                  </a:rPr>
                  <a:t>Application of tensors:</a:t>
                </a: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b="1" dirty="0">
                    <a:solidFill>
                      <a:srgbClr val="FF0000"/>
                    </a:solidFill>
                  </a:rPr>
                  <a:t>Mechanics (stress, elasticity, fluid mechanics, moment of inertia etc.)</a:t>
                </a: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b="1" dirty="0">
                    <a:solidFill>
                      <a:srgbClr val="FF0000"/>
                    </a:solidFill>
                  </a:rPr>
                  <a:t>Electrodynamics (electromagnetic tensor, Maxwell tensor, permittivity etc.)</a:t>
                </a:r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b="1" dirty="0">
                    <a:solidFill>
                      <a:srgbClr val="FF0000"/>
                    </a:solidFill>
                  </a:rPr>
                  <a:t>And WIDELY in General Theory of Relativity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-20538"/>
                <a:ext cx="8856984" cy="5232202"/>
              </a:xfrm>
              <a:prstGeom prst="rect">
                <a:avLst/>
              </a:prstGeom>
              <a:blipFill rotWithShape="1">
                <a:blip r:embed="rId2"/>
                <a:stretch>
                  <a:fillRect l="-688" t="-583" r="-482" b="-9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620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718</Words>
  <Application>Microsoft Office PowerPoint</Application>
  <PresentationFormat>On-screen Show (16:9)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Introduction to Tensors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Deepshikha Gogoi</cp:lastModifiedBy>
  <cp:revision>26</cp:revision>
  <dcterms:created xsi:type="dcterms:W3CDTF">2021-05-14T09:23:13Z</dcterms:created>
  <dcterms:modified xsi:type="dcterms:W3CDTF">2023-07-28T02:51:42Z</dcterms:modified>
</cp:coreProperties>
</file>