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9" r:id="rId3"/>
    <p:sldId id="262" r:id="rId4"/>
    <p:sldId id="263" r:id="rId5"/>
    <p:sldId id="264" r:id="rId6"/>
    <p:sldId id="256" r:id="rId7"/>
    <p:sldId id="258" r:id="rId8"/>
    <p:sldId id="257" r:id="rId9"/>
    <p:sldId id="260" r:id="rId10"/>
    <p:sldId id="261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0288"/>
    <a:srgbClr val="FFFE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2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6355-ED04-4CE4-BDA6-11F818ACFB46}" type="datetimeFigureOut">
              <a:rPr lang="en-IN" smtClean="0"/>
              <a:pPr/>
              <a:t>13-09-2023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8290A-C159-42C6-B0DC-F08E74928AE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6355-ED04-4CE4-BDA6-11F818ACFB46}" type="datetimeFigureOut">
              <a:rPr lang="en-IN" smtClean="0"/>
              <a:pPr/>
              <a:t>13-09-2023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8290A-C159-42C6-B0DC-F08E74928AE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6355-ED04-4CE4-BDA6-11F818ACFB46}" type="datetimeFigureOut">
              <a:rPr lang="en-IN" smtClean="0"/>
              <a:pPr/>
              <a:t>13-09-2023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8290A-C159-42C6-B0DC-F08E74928AE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6355-ED04-4CE4-BDA6-11F818ACFB46}" type="datetimeFigureOut">
              <a:rPr lang="en-IN" smtClean="0"/>
              <a:pPr/>
              <a:t>13-09-2023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8290A-C159-42C6-B0DC-F08E74928AE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6355-ED04-4CE4-BDA6-11F818ACFB46}" type="datetimeFigureOut">
              <a:rPr lang="en-IN" smtClean="0"/>
              <a:pPr/>
              <a:t>13-09-2023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8290A-C159-42C6-B0DC-F08E74928AE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6355-ED04-4CE4-BDA6-11F818ACFB46}" type="datetimeFigureOut">
              <a:rPr lang="en-IN" smtClean="0"/>
              <a:pPr/>
              <a:t>13-09-2023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8290A-C159-42C6-B0DC-F08E74928AE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6355-ED04-4CE4-BDA6-11F818ACFB46}" type="datetimeFigureOut">
              <a:rPr lang="en-IN" smtClean="0"/>
              <a:pPr/>
              <a:t>13-09-2023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8290A-C159-42C6-B0DC-F08E74928AE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6355-ED04-4CE4-BDA6-11F818ACFB46}" type="datetimeFigureOut">
              <a:rPr lang="en-IN" smtClean="0"/>
              <a:pPr/>
              <a:t>13-09-2023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8290A-C159-42C6-B0DC-F08E74928AE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6355-ED04-4CE4-BDA6-11F818ACFB46}" type="datetimeFigureOut">
              <a:rPr lang="en-IN" smtClean="0"/>
              <a:pPr/>
              <a:t>13-09-2023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8290A-C159-42C6-B0DC-F08E74928AE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6355-ED04-4CE4-BDA6-11F818ACFB46}" type="datetimeFigureOut">
              <a:rPr lang="en-IN" smtClean="0"/>
              <a:pPr/>
              <a:t>13-09-2023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8290A-C159-42C6-B0DC-F08E74928AE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3DF16355-ED04-4CE4-BDA6-11F818ACFB46}" type="datetimeFigureOut">
              <a:rPr lang="en-IN" smtClean="0"/>
              <a:pPr/>
              <a:t>13-09-2023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5918290A-C159-42C6-B0DC-F08E74928AE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DF16355-ED04-4CE4-BDA6-11F818ACFB46}" type="datetimeFigureOut">
              <a:rPr lang="en-IN" smtClean="0"/>
              <a:pPr/>
              <a:t>13-09-2023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5918290A-C159-42C6-B0DC-F08E74928AEE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Orto_botanico_di_Padova" TargetMode="External"/><Relationship Id="rId3" Type="http://schemas.openxmlformats.org/officeDocument/2006/relationships/hyperlink" Target="https://en.wikipedia.org/wiki/Poaceae" TargetMode="External"/><Relationship Id="rId7" Type="http://schemas.openxmlformats.org/officeDocument/2006/relationships/hyperlink" Target="https://en.wikipedia.org/wiki/University" TargetMode="External"/><Relationship Id="rId2" Type="http://schemas.openxmlformats.org/officeDocument/2006/relationships/hyperlink" Target="https://en.wikipedia.org/wiki/Pastur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Botanical_garden" TargetMode="External"/><Relationship Id="rId5" Type="http://schemas.openxmlformats.org/officeDocument/2006/relationships/hyperlink" Target="https://en.wikipedia.org/wiki/Herbalism" TargetMode="External"/><Relationship Id="rId4" Type="http://schemas.openxmlformats.org/officeDocument/2006/relationships/hyperlink" Target="https://en.wikipedia.org/wiki/Fodder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Linnaean_Garden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Plant_pathology" TargetMode="External"/><Relationship Id="rId3" Type="http://schemas.openxmlformats.org/officeDocument/2006/relationships/hyperlink" Target="https://en.wikipedia.org/wiki/Cell_growth" TargetMode="External"/><Relationship Id="rId7" Type="http://schemas.openxmlformats.org/officeDocument/2006/relationships/hyperlink" Target="https://en.wikipedia.org/wiki/Phytochemistry" TargetMode="External"/><Relationship Id="rId2" Type="http://schemas.openxmlformats.org/officeDocument/2006/relationships/hyperlink" Target="https://en.wikipedia.org/wiki/Plant_morpholog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Metabolism" TargetMode="External"/><Relationship Id="rId11" Type="http://schemas.openxmlformats.org/officeDocument/2006/relationships/hyperlink" Target="https://en.wikipedia.org/wiki/Taxonomy_(biology)" TargetMode="External"/><Relationship Id="rId5" Type="http://schemas.openxmlformats.org/officeDocument/2006/relationships/hyperlink" Target="https://en.wikipedia.org/wiki/Plant_physiology" TargetMode="External"/><Relationship Id="rId10" Type="http://schemas.openxmlformats.org/officeDocument/2006/relationships/hyperlink" Target="https://en.wikipedia.org/wiki/Systematics" TargetMode="External"/><Relationship Id="rId4" Type="http://schemas.openxmlformats.org/officeDocument/2006/relationships/hyperlink" Target="https://en.wikipedia.org/wiki/Plant_reproduction" TargetMode="External"/><Relationship Id="rId9" Type="http://schemas.openxmlformats.org/officeDocument/2006/relationships/hyperlink" Target="https://en.wikipedia.org/wiki/Phylogenetic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C256783-FEB2-BA02-A35F-17D2A76A9600}"/>
              </a:ext>
            </a:extLst>
          </p:cNvPr>
          <p:cNvSpPr txBox="1"/>
          <p:nvPr/>
        </p:nvSpPr>
        <p:spPr>
          <a:xfrm>
            <a:off x="1187624" y="1052736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Introduction to Botany</a:t>
            </a:r>
            <a:endParaRPr lang="en-IN" sz="3600" dirty="0">
              <a:latin typeface="Arial Black" panose="020B0A04020102020204" pitchFamily="34" charset="0"/>
            </a:endParaRP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0BF54A98-4ABE-C5C4-FEE6-36F68A6100D0}"/>
              </a:ext>
            </a:extLst>
          </p:cNvPr>
          <p:cNvSpPr txBox="1">
            <a:spLocks/>
          </p:cNvSpPr>
          <p:nvPr/>
        </p:nvSpPr>
        <p:spPr>
          <a:xfrm>
            <a:off x="1763688" y="2132856"/>
            <a:ext cx="5688632" cy="1354216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411480" indent="-342900" algn="l" rtl="0" eaLnBrk="1" latinLnBrk="0" hangingPunct="1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0664" indent="-28575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Char char="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1872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3"/>
              <a:buChar char="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13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99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19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3976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r>
              <a:rPr lang="en-IN" sz="4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Warm welcome to you all. </a:t>
            </a:r>
          </a:p>
          <a:p>
            <a:pPr algn="ctr"/>
            <a:r>
              <a:rPr lang="en-IN" sz="4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Good luck </a:t>
            </a:r>
          </a:p>
          <a:p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CD05039-4495-122A-2D5C-1561929FFF11}"/>
              </a:ext>
            </a:extLst>
          </p:cNvPr>
          <p:cNvSpPr txBox="1"/>
          <p:nvPr/>
        </p:nvSpPr>
        <p:spPr>
          <a:xfrm>
            <a:off x="1331640" y="4293096"/>
            <a:ext cx="6696743" cy="1354217"/>
          </a:xfrm>
          <a:prstGeom prst="rect">
            <a:avLst/>
          </a:prstGeom>
          <a:noFill/>
          <a:ln w="25400" cmpd="sng">
            <a:solidFill>
              <a:schemeClr val="accent2">
                <a:lumMod val="75000"/>
                <a:alpha val="39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IN" b="1" dirty="0">
                <a:solidFill>
                  <a:srgbClr val="FFFE00"/>
                </a:solidFill>
              </a:rPr>
              <a:t>Presented by:</a:t>
            </a:r>
          </a:p>
          <a:p>
            <a:pPr>
              <a:buNone/>
            </a:pPr>
            <a:r>
              <a:rPr lang="en-IN" sz="2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Dr. </a:t>
            </a:r>
            <a:r>
              <a:rPr lang="en-IN" sz="2400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Subrata</a:t>
            </a:r>
            <a:r>
              <a:rPr lang="en-IN" sz="2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IN" sz="2400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Sarkar</a:t>
            </a:r>
            <a:r>
              <a:rPr lang="en-IN" sz="2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, </a:t>
            </a:r>
            <a:r>
              <a:rPr lang="en-IN" sz="2400" b="1" dirty="0">
                <a:solidFill>
                  <a:srgbClr val="FF0000"/>
                </a:solidFill>
              </a:rPr>
              <a:t>MSc, MPhil, PhD</a:t>
            </a:r>
          </a:p>
          <a:p>
            <a:pPr>
              <a:buNone/>
            </a:pPr>
            <a:r>
              <a:rPr lang="en-IN" sz="2000" dirty="0">
                <a:solidFill>
                  <a:srgbClr val="FFFF00"/>
                </a:solidFill>
              </a:rPr>
              <a:t>Phone: 	9613627510</a:t>
            </a:r>
          </a:p>
          <a:p>
            <a:pPr>
              <a:buNone/>
            </a:pPr>
            <a:r>
              <a:rPr lang="en-IN" sz="2000" dirty="0">
                <a:solidFill>
                  <a:srgbClr val="FFFF00"/>
                </a:solidFill>
              </a:rPr>
              <a:t>	9365616158</a:t>
            </a:r>
            <a:endParaRPr lang="en-IN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9" name="Picture 2" descr="C:\Users\MY  PC\Desktop\Passport_Self@Compressed.JPG">
            <a:extLst>
              <a:ext uri="{FF2B5EF4-FFF2-40B4-BE49-F238E27FC236}">
                <a16:creationId xmlns:a16="http://schemas.microsoft.com/office/drawing/2014/main" id="{6CE4A129-6E09-146A-890C-2EA91F9CCD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4316359"/>
            <a:ext cx="936104" cy="10304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2420888"/>
            <a:ext cx="7772400" cy="1296144"/>
          </a:xfrm>
        </p:spPr>
        <p:txBody>
          <a:bodyPr/>
          <a:lstStyle/>
          <a:p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  <a:t>In next class we will discuss about Viruses and </a:t>
            </a:r>
            <a:r>
              <a:rPr lang="en-IN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Bacteriabacteria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A38236B-FBA9-10A6-5A7A-0864EB8574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2996952"/>
            <a:ext cx="7772400" cy="10801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IN" sz="4800" i="1" dirty="0">
                <a:solidFill>
                  <a:srgbClr val="FFFF00"/>
                </a:solidFill>
                <a:latin typeface="Algerian" pitchFamily="82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814308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Botany-the Study of Plants </a:t>
            </a:r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3429000" y="1340768"/>
            <a:ext cx="5486400" cy="4666332"/>
          </a:xfrm>
        </p:spPr>
        <p:txBody>
          <a:bodyPr>
            <a:normAutofit/>
          </a:bodyPr>
          <a:lstStyle/>
          <a:p>
            <a:pPr>
              <a:buNone/>
            </a:pPr>
            <a:endParaRPr lang="en-IN" sz="2000" b="1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IN" sz="2000" b="1" dirty="0">
                <a:solidFill>
                  <a:srgbClr val="FFFF00"/>
                </a:solidFill>
              </a:rPr>
              <a:t>At the end you will be able answer</a:t>
            </a:r>
          </a:p>
          <a:p>
            <a:pPr marL="1435100" indent="-269875">
              <a:buAutoNum type="arabicPeriod"/>
            </a:pPr>
            <a:r>
              <a:rPr lang="en-IN" sz="1600" b="1" dirty="0">
                <a:solidFill>
                  <a:schemeClr val="tx2"/>
                </a:solidFill>
              </a:rPr>
              <a:t>What is the original word of botany?</a:t>
            </a:r>
          </a:p>
          <a:p>
            <a:pPr marL="1435100" indent="-269875">
              <a:buAutoNum type="arabicPeriod"/>
            </a:pPr>
            <a:r>
              <a:rPr lang="en-IN" sz="1600" b="1" dirty="0">
                <a:solidFill>
                  <a:schemeClr val="tx2"/>
                </a:solidFill>
              </a:rPr>
              <a:t>What are living things?</a:t>
            </a:r>
          </a:p>
          <a:p>
            <a:pPr marL="1435100" indent="-269875">
              <a:buAutoNum type="arabicPeriod"/>
            </a:pPr>
            <a:r>
              <a:rPr lang="en-IN" sz="1600" b="1" dirty="0">
                <a:solidFill>
                  <a:schemeClr val="tx2"/>
                </a:solidFill>
              </a:rPr>
              <a:t>What are plants?</a:t>
            </a:r>
          </a:p>
          <a:p>
            <a:pPr marL="1435100" indent="-269875">
              <a:buAutoNum type="arabicPeriod"/>
            </a:pPr>
            <a:r>
              <a:rPr lang="en-IN" sz="1600" b="1" dirty="0">
                <a:solidFill>
                  <a:schemeClr val="tx2"/>
                </a:solidFill>
              </a:rPr>
              <a:t>Difference plant and animal cells.</a:t>
            </a:r>
          </a:p>
          <a:p>
            <a:pPr marL="1435100" indent="-269875">
              <a:buAutoNum type="arabicPeriod"/>
            </a:pPr>
            <a:r>
              <a:rPr lang="en-IN" sz="1600" b="1" dirty="0">
                <a:solidFill>
                  <a:schemeClr val="tx2"/>
                </a:solidFill>
              </a:rPr>
              <a:t>Divisions of plant kingdom.</a:t>
            </a:r>
          </a:p>
          <a:p>
            <a:pPr marL="582930" indent="-514350" algn="ctr">
              <a:buNone/>
            </a:pPr>
            <a:endParaRPr lang="en-IN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" name="Picture 5" descr="Photosynthesi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096852"/>
            <a:ext cx="3312368" cy="37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1760" y="512064"/>
            <a:ext cx="4824536" cy="828704"/>
          </a:xfrm>
        </p:spPr>
        <p:txBody>
          <a:bodyPr/>
          <a:lstStyle/>
          <a:p>
            <a:pPr algn="ctr"/>
            <a:r>
              <a:rPr lang="en-IN" sz="4400" b="1" cap="small" dirty="0">
                <a:solidFill>
                  <a:schemeClr val="tx1"/>
                </a:solidFill>
                <a:latin typeface="Arial Black" pitchFamily="34" charset="0"/>
              </a:rPr>
              <a:t>Botany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352928" cy="5112568"/>
          </a:xfrm>
        </p:spPr>
        <p:txBody>
          <a:bodyPr>
            <a:normAutofit fontScale="92500"/>
          </a:bodyPr>
          <a:lstStyle/>
          <a:p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Evolved  from Greek word “</a:t>
            </a:r>
            <a:r>
              <a:rPr lang="en-IN" sz="2800" cap="small" dirty="0" err="1">
                <a:latin typeface="Arial" panose="020B0604020202020204" pitchFamily="34" charset="0"/>
                <a:cs typeface="Arial" panose="020B0604020202020204" pitchFamily="34" charset="0"/>
              </a:rPr>
              <a:t>Botane</a:t>
            </a: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” meaning  "</a:t>
            </a: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  <a:hlinkClick r:id="rId2" tooltip="Pasture"/>
              </a:rPr>
              <a:t>pasture</a:t>
            </a: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", "</a:t>
            </a: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  <a:hlinkClick r:id="rId3" tooltip="Poaceae"/>
              </a:rPr>
              <a:t>grass</a:t>
            </a: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", or "</a:t>
            </a: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  <a:hlinkClick r:id="rId4" tooltip="Fodder"/>
              </a:rPr>
              <a:t>fodder</a:t>
            </a: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“-Herbs</a:t>
            </a:r>
          </a:p>
          <a:p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Also called </a:t>
            </a:r>
            <a:r>
              <a:rPr lang="en-IN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plant science</a:t>
            </a:r>
            <a:r>
              <a:rPr lang="en-IN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IN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), </a:t>
            </a:r>
            <a:r>
              <a:rPr lang="en-IN" sz="2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plant biology</a:t>
            </a: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 or </a:t>
            </a:r>
            <a:r>
              <a:rPr lang="en-IN" sz="28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phytology</a:t>
            </a:r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IN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Phyto</a:t>
            </a:r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  <a:t>= Plant)</a:t>
            </a:r>
          </a:p>
          <a:p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Botany originated in prehistory as </a:t>
            </a:r>
            <a:r>
              <a:rPr lang="en-IN" sz="2800" dirty="0" err="1">
                <a:latin typeface="Arial" panose="020B0604020202020204" pitchFamily="34" charset="0"/>
                <a:cs typeface="Arial" panose="020B0604020202020204" pitchFamily="34" charset="0"/>
                <a:hlinkClick r:id="rId5" tooltip="Herbalism"/>
              </a:rPr>
              <a:t>herbalism</a:t>
            </a: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 with the efforts of early humans to identify – and later cultivate – edible, medicinal and poisonous plants</a:t>
            </a:r>
          </a:p>
          <a:p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They were forerunners of the first </a:t>
            </a: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  <a:hlinkClick r:id="rId6" tooltip="Botanical garden"/>
              </a:rPr>
              <a:t>botanical gardens</a:t>
            </a: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 attached to </a:t>
            </a: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  <a:hlinkClick r:id="rId7" tooltip="University"/>
              </a:rPr>
              <a:t>universities</a:t>
            </a: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, founded from the 1540</a:t>
            </a:r>
            <a:r>
              <a:rPr lang="en-IN" sz="18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 onwards. </a:t>
            </a:r>
          </a:p>
          <a:p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One of the earliest was the </a:t>
            </a: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  <a:hlinkClick r:id="rId8" tooltip="Orto botanico di Padova"/>
              </a:rPr>
              <a:t>Padua botanical garden</a:t>
            </a: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</a:p>
          <a:p>
            <a:pPr marL="68580" indent="0"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otanist: Carolus Linnaeu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116632"/>
            <a:ext cx="18002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424936" cy="2138282"/>
          </a:xfrm>
        </p:spPr>
        <p:txBody>
          <a:bodyPr/>
          <a:lstStyle/>
          <a:p>
            <a:pPr algn="ctr"/>
            <a:r>
              <a:rPr lang="en-IN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 </a:t>
            </a:r>
            <a:r>
              <a:rPr lang="en-IN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 tooltip="Linnaean Garde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Linnaean Garden</a:t>
            </a:r>
            <a:r>
              <a:rPr lang="en-IN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of Linnaeus' (father of taxonomy) residence in Uppsala, Sweden, was planted according to his </a:t>
            </a:r>
            <a:r>
              <a:rPr lang="en-IN" sz="28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Systema </a:t>
            </a:r>
            <a:r>
              <a:rPr lang="en-IN" sz="28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sexuale</a:t>
            </a:r>
            <a:br>
              <a:rPr lang="en-IN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400" b="1" dirty="0">
                <a:solidFill>
                  <a:srgbClr val="FF0000"/>
                </a:solidFill>
              </a:rPr>
            </a:br>
            <a:br>
              <a:rPr lang="en-IN" sz="2400" dirty="0"/>
            </a:br>
            <a:br>
              <a:rPr lang="en-IN" sz="2400" dirty="0"/>
            </a:br>
            <a:br>
              <a:rPr lang="en-IN" sz="2400" dirty="0"/>
            </a:br>
            <a:br>
              <a:rPr lang="en-IN" sz="2400" dirty="0"/>
            </a:br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  <a:t>Theophrastus-father of Botany</a:t>
            </a:r>
            <a:br>
              <a:rPr lang="en-IN" dirty="0"/>
            </a:br>
            <a:endParaRPr lang="en-IN" dirty="0"/>
          </a:p>
        </p:txBody>
      </p:sp>
      <p:pic>
        <p:nvPicPr>
          <p:cNvPr id="5" name="Picture 4" descr="Theophrastus: Father of Botany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920" y="4077072"/>
            <a:ext cx="1584175" cy="1528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cap="small" dirty="0">
                <a:solidFill>
                  <a:schemeClr val="tx1"/>
                </a:solidFill>
                <a:latin typeface="Arial Black" pitchFamily="34" charset="0"/>
              </a:rPr>
              <a:t>Botany Today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783560"/>
            <a:ext cx="8928992" cy="4813792"/>
          </a:xfrm>
        </p:spPr>
        <p:txBody>
          <a:bodyPr>
            <a:normAutofit/>
          </a:bodyPr>
          <a:lstStyle/>
          <a:p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  <a:t>Modern botany is a broad, multidisciplinary with inputs from most other areas of science and technology. </a:t>
            </a:r>
          </a:p>
          <a:p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  <a:t>It includes the study of plant </a:t>
            </a:r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  <a:hlinkClick r:id="rId2" tooltip="Plant morphology"/>
              </a:rPr>
              <a:t>structure</a:t>
            </a:r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  <a:hlinkClick r:id="rId3" tooltip="Cell growth"/>
              </a:rPr>
              <a:t>growth</a:t>
            </a:r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  <a:t> and differentiation,  </a:t>
            </a:r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  <a:hlinkClick r:id="rId4" tooltip="Plant reproduction"/>
              </a:rPr>
              <a:t>reproduction</a:t>
            </a:r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  <a:hlinkClick r:id="rId5" tooltip="Plant physiology"/>
              </a:rPr>
              <a:t>biochemistry</a:t>
            </a:r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  <a:t> and </a:t>
            </a:r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  <a:hlinkClick r:id="rId6" tooltip="Metabolism"/>
              </a:rPr>
              <a:t>primary metabolism</a:t>
            </a:r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  <a:hlinkClick r:id="rId7" tooltip="Phytochemistry"/>
              </a:rPr>
              <a:t>chemical products</a:t>
            </a:r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  <a:hlinkClick r:id="rId2" tooltip="Plant morphology"/>
              </a:rPr>
              <a:t>development</a:t>
            </a:r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  <a:hlinkClick r:id="rId8" tooltip="Plant pathology"/>
              </a:rPr>
              <a:t>diseases</a:t>
            </a:r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  <a:hlinkClick r:id="rId9" tooltip="Phylogenetics"/>
              </a:rPr>
              <a:t>evolutionary relationships</a:t>
            </a:r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  <a:hlinkClick r:id="rId10" tooltip="Systematics"/>
              </a:rPr>
              <a:t>systematics</a:t>
            </a:r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  <a:t>, and </a:t>
            </a:r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  <a:hlinkClick r:id="rId11" tooltip="Taxonomy (biology)"/>
              </a:rPr>
              <a:t>plant taxonomy</a:t>
            </a:r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2800" b="1" dirty="0"/>
              <a:t>You will need an axe to fall a tree!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Living Things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IN" dirty="0"/>
              <a:t>Plants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en-IN" sz="2000" dirty="0"/>
              <a:t>Complete life processes or functions of life-</a:t>
            </a:r>
          </a:p>
          <a:p>
            <a:r>
              <a:rPr lang="en-IN" sz="1800" dirty="0"/>
              <a:t>Nutrition</a:t>
            </a:r>
          </a:p>
          <a:p>
            <a:r>
              <a:rPr lang="en-IN" sz="1800" dirty="0"/>
              <a:t>Growth and Development</a:t>
            </a:r>
          </a:p>
          <a:p>
            <a:r>
              <a:rPr lang="en-IN" sz="1800" dirty="0"/>
              <a:t>Reproduce</a:t>
            </a:r>
          </a:p>
          <a:p>
            <a:r>
              <a:rPr lang="en-IN" sz="1800" dirty="0"/>
              <a:t>Respiration</a:t>
            </a:r>
          </a:p>
          <a:p>
            <a:r>
              <a:rPr lang="en-IN" sz="1800" dirty="0"/>
              <a:t>Response to environment and stimuli</a:t>
            </a:r>
          </a:p>
          <a:p>
            <a:pPr marL="92075" indent="-23813">
              <a:buNone/>
            </a:pPr>
            <a:r>
              <a:rPr lang="en-IN" sz="1800" b="1" dirty="0">
                <a:solidFill>
                  <a:srgbClr val="FFFF00"/>
                </a:solidFill>
              </a:rPr>
              <a:t>These functions are done by Cells (prokaryotic/Eukaryotic) only</a:t>
            </a:r>
          </a:p>
        </p:txBody>
      </p:sp>
      <p:pic>
        <p:nvPicPr>
          <p:cNvPr id="1027" name="Picture 3" descr="G:\All Photo\Nikon_06.06.2015\DSC_027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572000" y="-2667000"/>
            <a:ext cx="2700000" cy="1800000"/>
          </a:xfrm>
          <a:prstGeom prst="rect">
            <a:avLst/>
          </a:prstGeom>
          <a:noFill/>
        </p:spPr>
      </p:pic>
      <p:sp>
        <p:nvSpPr>
          <p:cNvPr id="12" name="Content Placeholder 11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IN" dirty="0"/>
              <a:t>Cell wall</a:t>
            </a:r>
          </a:p>
          <a:p>
            <a:r>
              <a:rPr lang="en-IN" dirty="0"/>
              <a:t>Chloroplasts</a:t>
            </a:r>
          </a:p>
          <a:p>
            <a:pPr>
              <a:buNone/>
            </a:pPr>
            <a:endParaRPr lang="en-IN" dirty="0"/>
          </a:p>
          <a:p>
            <a:pPr>
              <a:buNone/>
            </a:pPr>
            <a:endParaRPr lang="en-IN" dirty="0"/>
          </a:p>
          <a:p>
            <a:pPr>
              <a:buNone/>
            </a:pPr>
            <a:endParaRPr lang="en-IN" dirty="0"/>
          </a:p>
          <a:p>
            <a:pPr>
              <a:buNone/>
            </a:pPr>
            <a:endParaRPr lang="en-IN" dirty="0"/>
          </a:p>
          <a:p>
            <a:pPr marL="92075" indent="-23813">
              <a:buNone/>
            </a:pPr>
            <a:r>
              <a:rPr lang="en-IN" sz="1800" b="1" dirty="0">
                <a:solidFill>
                  <a:srgbClr val="FFFF00"/>
                </a:solidFill>
              </a:rPr>
              <a:t>walls of plant cells comprises cellulose/chitin/</a:t>
            </a:r>
            <a:r>
              <a:rPr lang="en-IN" sz="1800" b="1" dirty="0" err="1">
                <a:solidFill>
                  <a:srgbClr val="FFFF00"/>
                </a:solidFill>
              </a:rPr>
              <a:t>peptido-glycan</a:t>
            </a:r>
            <a:r>
              <a:rPr lang="en-IN" sz="1800" b="1" dirty="0">
                <a:solidFill>
                  <a:srgbClr val="FFFF00"/>
                </a:solidFill>
              </a:rPr>
              <a:t> (glycoprotein) etc.</a:t>
            </a:r>
          </a:p>
        </p:txBody>
      </p:sp>
      <p:pic>
        <p:nvPicPr>
          <p:cNvPr id="13" name="Picture 12" descr="Diagram of a plant cell with components labeled.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3573016"/>
            <a:ext cx="2016224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Diagram of an animal cell with components lettered.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3573016"/>
            <a:ext cx="1584176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many plant types?</a:t>
            </a:r>
          </a:p>
        </p:txBody>
      </p:sp>
      <p:pic>
        <p:nvPicPr>
          <p:cNvPr id="4" name="Picture 2" descr="C:\Users\MY  PC\Desktop\clip_image002-20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096" y="1700808"/>
            <a:ext cx="8629807" cy="40342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684688"/>
          </a:xfrm>
        </p:spPr>
        <p:txBody>
          <a:bodyPr/>
          <a:lstStyle/>
          <a:p>
            <a:r>
              <a:rPr lang="en-IN" dirty="0"/>
              <a:t>Who is what?</a:t>
            </a:r>
            <a:br>
              <a:rPr lang="en-IN" dirty="0"/>
            </a:b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484784"/>
            <a:ext cx="4040188" cy="639762"/>
          </a:xfrm>
        </p:spPr>
        <p:txBody>
          <a:bodyPr>
            <a:normAutofit fontScale="92500"/>
          </a:bodyPr>
          <a:lstStyle/>
          <a:p>
            <a:r>
              <a:rPr lang="en-IN" sz="1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Plants</a:t>
            </a:r>
            <a:r>
              <a:rPr lang="en-IN" sz="1600" dirty="0">
                <a:latin typeface="Arial" panose="020B0604020202020204" pitchFamily="34" charset="0"/>
                <a:cs typeface="Arial" panose="020B0604020202020204" pitchFamily="34" charset="0"/>
              </a:rPr>
              <a:t>-living things having cell wall and chloroplast (fungi lacks chloroplasts).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1412776"/>
            <a:ext cx="4041775" cy="639762"/>
          </a:xfrm>
        </p:spPr>
        <p:txBody>
          <a:bodyPr>
            <a:normAutofit fontScale="92500"/>
          </a:bodyPr>
          <a:lstStyle/>
          <a:p>
            <a:r>
              <a:rPr lang="en-IN" dirty="0"/>
              <a:t>Spermatophytes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008" y="2060848"/>
            <a:ext cx="4041775" cy="4536504"/>
          </a:xfrm>
        </p:spPr>
        <p:txBody>
          <a:bodyPr>
            <a:normAutofit fontScale="92500" lnSpcReduction="20000"/>
          </a:bodyPr>
          <a:lstStyle/>
          <a:p>
            <a:r>
              <a:rPr lang="en-IN" sz="3200" b="1" dirty="0" err="1"/>
              <a:t>Phanerogames</a:t>
            </a:r>
            <a:r>
              <a:rPr lang="en-IN" sz="3200" dirty="0" err="1"/>
              <a:t>-flowerng</a:t>
            </a:r>
            <a:r>
              <a:rPr lang="en-IN" sz="3200" dirty="0"/>
              <a:t> plants (seeded)</a:t>
            </a:r>
          </a:p>
          <a:p>
            <a:r>
              <a:rPr lang="en-IN" sz="2800" b="1" dirty="0">
                <a:solidFill>
                  <a:srgbClr val="FF0000"/>
                </a:solidFill>
              </a:rPr>
              <a:t>Angiosperms</a:t>
            </a:r>
            <a:r>
              <a:rPr lang="en-IN" sz="2800" b="1" dirty="0"/>
              <a:t>-plants having seeds remain hidden in fruits</a:t>
            </a:r>
          </a:p>
          <a:p>
            <a:pPr lvl="1"/>
            <a:r>
              <a:rPr lang="en-IN" sz="2800" b="1" dirty="0">
                <a:solidFill>
                  <a:srgbClr val="FF0000"/>
                </a:solidFill>
              </a:rPr>
              <a:t>Gymnosperms</a:t>
            </a:r>
            <a:r>
              <a:rPr lang="en-IN" sz="2800" b="1" dirty="0"/>
              <a:t>-naked seeded plants; seed itself is fruit</a:t>
            </a:r>
            <a:r>
              <a:rPr lang="en-IN" sz="2400" dirty="0"/>
              <a:t>.</a:t>
            </a:r>
          </a:p>
          <a:p>
            <a:endParaRPr lang="en-IN" sz="3200" dirty="0"/>
          </a:p>
          <a:p>
            <a:pPr>
              <a:buNone/>
            </a:pPr>
            <a:endParaRPr lang="en-IN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>
          <a:xfrm>
            <a:off x="107504" y="2348880"/>
            <a:ext cx="4389884" cy="4069509"/>
          </a:xfrm>
        </p:spPr>
        <p:txBody>
          <a:bodyPr>
            <a:normAutofit fontScale="92500" lnSpcReduction="20000"/>
          </a:bodyPr>
          <a:lstStyle/>
          <a:p>
            <a:r>
              <a:rPr lang="en-IN" sz="2100" b="1" dirty="0" err="1">
                <a:solidFill>
                  <a:srgbClr val="FFFF00"/>
                </a:solidFill>
              </a:rPr>
              <a:t>Cryptogames</a:t>
            </a:r>
            <a:r>
              <a:rPr lang="en-IN" sz="2100" dirty="0">
                <a:solidFill>
                  <a:srgbClr val="FFFF00"/>
                </a:solidFill>
              </a:rPr>
              <a:t>-non-flowering plants</a:t>
            </a:r>
          </a:p>
          <a:p>
            <a:pPr lvl="1"/>
            <a:r>
              <a:rPr lang="en-IN" sz="2100" b="1" dirty="0" err="1"/>
              <a:t>Thallophytes</a:t>
            </a:r>
            <a:r>
              <a:rPr lang="en-IN" sz="2100" dirty="0"/>
              <a:t>-plant body not divided into roots, stems and leaves (</a:t>
            </a:r>
            <a:r>
              <a:rPr lang="en-IN" sz="2100" dirty="0" err="1"/>
              <a:t>thalloid</a:t>
            </a:r>
            <a:r>
              <a:rPr lang="en-IN" sz="2100" dirty="0"/>
              <a:t> meaning thread-like)</a:t>
            </a:r>
          </a:p>
          <a:p>
            <a:pPr lvl="2"/>
            <a:r>
              <a:rPr lang="en-IN" sz="1900" b="1" dirty="0" err="1">
                <a:solidFill>
                  <a:srgbClr val="FF0000"/>
                </a:solidFill>
              </a:rPr>
              <a:t>Phycophyta</a:t>
            </a:r>
            <a:r>
              <a:rPr lang="en-IN" sz="1900" b="1" dirty="0">
                <a:solidFill>
                  <a:srgbClr val="FF0000"/>
                </a:solidFill>
              </a:rPr>
              <a:t> (algae)</a:t>
            </a:r>
            <a:r>
              <a:rPr lang="en-IN" sz="1900" dirty="0"/>
              <a:t>-</a:t>
            </a:r>
            <a:r>
              <a:rPr lang="en-IN" sz="1900" dirty="0" err="1"/>
              <a:t>clhloroplast</a:t>
            </a:r>
            <a:r>
              <a:rPr lang="en-IN" sz="1900" dirty="0"/>
              <a:t> present (autotrophic)</a:t>
            </a:r>
          </a:p>
          <a:p>
            <a:pPr lvl="2"/>
            <a:r>
              <a:rPr lang="en-IN" sz="1900" b="1" dirty="0" err="1">
                <a:solidFill>
                  <a:srgbClr val="FF0000"/>
                </a:solidFill>
              </a:rPr>
              <a:t>Mycophyta</a:t>
            </a:r>
            <a:r>
              <a:rPr lang="en-IN" sz="1900" b="1" dirty="0">
                <a:solidFill>
                  <a:srgbClr val="FF0000"/>
                </a:solidFill>
              </a:rPr>
              <a:t> (fungi)</a:t>
            </a:r>
            <a:r>
              <a:rPr lang="en-IN" sz="1900" dirty="0"/>
              <a:t>-chloroplast absent (parasite or saprophytes)</a:t>
            </a:r>
          </a:p>
          <a:p>
            <a:pPr marL="717550" lvl="2" indent="-269875"/>
            <a:r>
              <a:rPr lang="en-IN" sz="2800" b="1" dirty="0">
                <a:solidFill>
                  <a:srgbClr val="FF0000"/>
                </a:solidFill>
              </a:rPr>
              <a:t>Bryophyte</a:t>
            </a:r>
            <a:r>
              <a:rPr lang="en-IN" sz="2100" b="1" dirty="0">
                <a:solidFill>
                  <a:srgbClr val="FF0000"/>
                </a:solidFill>
              </a:rPr>
              <a:t>s</a:t>
            </a:r>
            <a:r>
              <a:rPr lang="en-IN" sz="2100" dirty="0"/>
              <a:t>-green land plants, root-like organs (rhizoids) present , </a:t>
            </a:r>
            <a:r>
              <a:rPr lang="en-IN" sz="2100" dirty="0" err="1"/>
              <a:t>gametohytic</a:t>
            </a:r>
            <a:endParaRPr lang="en-IN" sz="2100" dirty="0"/>
          </a:p>
          <a:p>
            <a:pPr marL="717550" lvl="2" indent="-269875"/>
            <a:r>
              <a:rPr lang="en-IN" sz="2800" b="1" dirty="0" err="1">
                <a:solidFill>
                  <a:srgbClr val="FF0000"/>
                </a:solidFill>
              </a:rPr>
              <a:t>Pteridophyte</a:t>
            </a:r>
            <a:r>
              <a:rPr lang="en-IN" sz="2100" dirty="0"/>
              <a:t>-vascular and </a:t>
            </a:r>
            <a:r>
              <a:rPr lang="en-IN" sz="2100" dirty="0" err="1"/>
              <a:t>sporophytic</a:t>
            </a:r>
            <a:r>
              <a:rPr lang="en-IN" sz="2100" dirty="0"/>
              <a:t>  plants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Invisible Plants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>
          <a:xfrm>
            <a:off x="395536" y="1556792"/>
            <a:ext cx="3033464" cy="4154140"/>
          </a:xfrm>
        </p:spPr>
        <p:txBody>
          <a:bodyPr>
            <a:normAutofit/>
          </a:bodyPr>
          <a:lstStyle/>
          <a:p>
            <a:pPr marL="1076325" lvl="1" indent="-987425"/>
            <a:r>
              <a:rPr lang="en-IN" sz="2800" b="1" dirty="0"/>
              <a:t>Microbial Types-</a:t>
            </a:r>
          </a:p>
          <a:p>
            <a:pPr marL="627063" lvl="1" indent="-268288">
              <a:buAutoNum type="arabicPeriod"/>
            </a:pPr>
            <a:r>
              <a:rPr lang="en-IN" sz="2800" dirty="0"/>
              <a:t>Viruses</a:t>
            </a:r>
          </a:p>
          <a:p>
            <a:pPr marL="627063" lvl="1" indent="-268288">
              <a:buAutoNum type="arabicPeriod"/>
            </a:pPr>
            <a:r>
              <a:rPr lang="en-IN" sz="2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Bacteria</a:t>
            </a:r>
          </a:p>
          <a:p>
            <a:pPr marL="627063" lvl="1" indent="-268288">
              <a:buAutoNum type="arabicPeriod"/>
            </a:pPr>
            <a:r>
              <a:rPr lang="en-IN" sz="2800" dirty="0" err="1"/>
              <a:t>Protozoans</a:t>
            </a:r>
            <a:endParaRPr lang="en-IN" sz="2800" dirty="0"/>
          </a:p>
          <a:p>
            <a:pPr marL="627063" lvl="1" indent="-268288">
              <a:buAutoNum type="arabicPeriod"/>
            </a:pPr>
            <a:r>
              <a:rPr lang="en-IN" sz="2800" dirty="0"/>
              <a:t>Fungi</a:t>
            </a:r>
          </a:p>
          <a:p>
            <a:pPr marL="627063" lvl="1" indent="-268288">
              <a:buAutoNum type="arabicPeriod"/>
            </a:pPr>
            <a:r>
              <a:rPr lang="en-IN" sz="2800" dirty="0"/>
              <a:t>Algae</a:t>
            </a:r>
          </a:p>
          <a:p>
            <a:pPr marL="627063" indent="-268288"/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Microbes-organisms (living?) not visible by naked eyes.</a:t>
            </a:r>
          </a:p>
          <a:p>
            <a:pPr lvl="2">
              <a:buNone/>
            </a:pPr>
            <a:r>
              <a:rPr lang="en-IN" dirty="0"/>
              <a:t>(</a:t>
            </a:r>
            <a:r>
              <a:rPr lang="en-IN" dirty="0" err="1"/>
              <a:t>Mikro</a:t>
            </a:r>
            <a:r>
              <a:rPr lang="en-IN" dirty="0"/>
              <a:t>=small;)</a:t>
            </a:r>
          </a:p>
          <a:p>
            <a:pPr marL="1076325" lvl="1" indent="-269875"/>
            <a:r>
              <a:rPr lang="en-IN" dirty="0"/>
              <a:t>Organisms having diameter of less than or equal to 1.0mm are designated as micro-organisms.</a:t>
            </a:r>
          </a:p>
          <a:p>
            <a:pPr marL="1076325" lvl="1" indent="-987425">
              <a:buNone/>
            </a:pPr>
            <a:r>
              <a:rPr lang="en-IN" dirty="0"/>
              <a:t>Microbiology- study of microbes/microorganisms</a:t>
            </a:r>
            <a:r>
              <a:rPr lang="en-IN" sz="4000" dirty="0"/>
              <a:t>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176</TotalTime>
  <Words>464</Words>
  <Application>Microsoft Office PowerPoint</Application>
  <PresentationFormat>On-screen Show (4:3)</PresentationFormat>
  <Paragraphs>68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Algerian</vt:lpstr>
      <vt:lpstr>Arial</vt:lpstr>
      <vt:lpstr>Arial Black</vt:lpstr>
      <vt:lpstr>Consolas</vt:lpstr>
      <vt:lpstr>Corbel</vt:lpstr>
      <vt:lpstr>Wingdings</vt:lpstr>
      <vt:lpstr>Wingdings 2</vt:lpstr>
      <vt:lpstr>Wingdings 3</vt:lpstr>
      <vt:lpstr>Metro</vt:lpstr>
      <vt:lpstr>PowerPoint Presentation</vt:lpstr>
      <vt:lpstr>Botany-the Study of Plants </vt:lpstr>
      <vt:lpstr>Botany</vt:lpstr>
      <vt:lpstr>The Linnaean Garden of Linnaeus' (father of taxonomy) residence in Uppsala, Sweden, was planted according to his Systema sexuale      Theophrastus-father of Botany </vt:lpstr>
      <vt:lpstr>Botany Today</vt:lpstr>
      <vt:lpstr>You will need an axe to fall a tree!</vt:lpstr>
      <vt:lpstr>How many plant types?</vt:lpstr>
      <vt:lpstr>Who is what? </vt:lpstr>
      <vt:lpstr>Invisible Plants</vt:lpstr>
      <vt:lpstr>In next class we will discuss about Viruses and Bacteriabacteria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Botany-the Study of Plants</dc:title>
  <dc:creator>MY  PC</dc:creator>
  <cp:lastModifiedBy>SUBRATA SARKAR</cp:lastModifiedBy>
  <cp:revision>23</cp:revision>
  <dcterms:created xsi:type="dcterms:W3CDTF">2020-10-08T13:47:35Z</dcterms:created>
  <dcterms:modified xsi:type="dcterms:W3CDTF">2023-09-13T02:07:19Z</dcterms:modified>
</cp:coreProperties>
</file>